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99" r:id="rId3"/>
    <p:sldId id="441" r:id="rId4"/>
    <p:sldId id="449" r:id="rId5"/>
    <p:sldId id="442" r:id="rId6"/>
    <p:sldId id="443" r:id="rId7"/>
    <p:sldId id="444" r:id="rId8"/>
    <p:sldId id="296" r:id="rId9"/>
    <p:sldId id="445" r:id="rId10"/>
    <p:sldId id="390" r:id="rId11"/>
    <p:sldId id="401" r:id="rId12"/>
    <p:sldId id="288" r:id="rId13"/>
    <p:sldId id="291" r:id="rId14"/>
    <p:sldId id="292" r:id="rId15"/>
    <p:sldId id="293" r:id="rId16"/>
    <p:sldId id="294" r:id="rId17"/>
    <p:sldId id="295" r:id="rId18"/>
    <p:sldId id="448" r:id="rId19"/>
    <p:sldId id="297" r:id="rId20"/>
    <p:sldId id="446" r:id="rId21"/>
    <p:sldId id="433" r:id="rId22"/>
    <p:sldId id="438" r:id="rId23"/>
    <p:sldId id="439" r:id="rId24"/>
    <p:sldId id="440" r:id="rId25"/>
    <p:sldId id="408" r:id="rId26"/>
    <p:sldId id="409" r:id="rId27"/>
    <p:sldId id="450" r:id="rId28"/>
    <p:sldId id="451" r:id="rId29"/>
    <p:sldId id="453" r:id="rId30"/>
    <p:sldId id="452" r:id="rId31"/>
    <p:sldId id="454" r:id="rId32"/>
    <p:sldId id="436" r:id="rId33"/>
    <p:sldId id="29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7"/>
    <p:restoredTop sz="94411"/>
  </p:normalViewPr>
  <p:slideViewPr>
    <p:cSldViewPr snapToGrid="0" snapToObjects="1">
      <p:cViewPr varScale="1">
        <p:scale>
          <a:sx n="81" d="100"/>
          <a:sy n="81" d="100"/>
        </p:scale>
        <p:origin x="142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0AD679-281F-8647-A1A7-8A2CCE526F91}" type="datetimeFigureOut">
              <a:rPr lang="en-US" smtClean="0"/>
              <a:t>4/19/2022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287431-42B7-5643-B9B5-F08E4B1FCFB1}" type="slidenum">
              <a:rPr lang="en-US" smtClean="0"/>
              <a:t>‹#›</a:t>
            </a:fld>
            <a:endParaRPr lang="en-US" dirty="0"/>
          </a:p>
        </p:txBody>
      </p:sp>
    </p:spTree>
    <p:extLst>
      <p:ext uri="{BB962C8B-B14F-4D97-AF65-F5344CB8AC3E}">
        <p14:creationId xmlns:p14="http://schemas.microsoft.com/office/powerpoint/2010/main" val="42861662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nrcs.usda.gov/wps/portal/nrcs/photogallery/soils/health/biology/gallery/?cid=1788&amp;position=Promo#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600450"/>
          </a:xfrm>
        </p:spPr>
        <p:txBody>
          <a:bodyPr>
            <a:normAutofit fontScale="90000"/>
          </a:bodyPr>
          <a:lstStyle/>
          <a:p>
            <a:r>
              <a:rPr lang="en-US" sz="4700" dirty="0"/>
              <a:t/>
            </a:r>
            <a:br>
              <a:rPr lang="en-US" sz="4700" dirty="0"/>
            </a:br>
            <a:r>
              <a:rPr lang="en-US" sz="4700" dirty="0"/>
              <a:t/>
            </a:r>
            <a:br>
              <a:rPr lang="en-US" sz="4700" dirty="0"/>
            </a:br>
            <a:r>
              <a:rPr lang="en-US" sz="5300" dirty="0"/>
              <a:t/>
            </a:r>
            <a:br>
              <a:rPr lang="en-US" sz="5300" dirty="0"/>
            </a:br>
            <a:r>
              <a:rPr lang="en-US" sz="5300" dirty="0"/>
              <a:t>How Natural Farming holds the Key to </a:t>
            </a:r>
            <a:r>
              <a:rPr lang="en-US" sz="5300"/>
              <a:t>Resolving India’s </a:t>
            </a:r>
            <a:r>
              <a:rPr lang="en-US" sz="5300" dirty="0"/>
              <a:t>inter-linked </a:t>
            </a:r>
            <a:br>
              <a:rPr lang="en-US" sz="5300" dirty="0"/>
            </a:br>
            <a:r>
              <a:rPr lang="en-US" sz="5300" dirty="0"/>
              <a:t>Farm and </a:t>
            </a:r>
            <a:r>
              <a:rPr lang="en-US" sz="5300"/>
              <a:t>Water Crises</a:t>
            </a:r>
            <a:r>
              <a:rPr lang="en-US" sz="5300" dirty="0"/>
              <a:t/>
            </a:r>
            <a:br>
              <a:rPr lang="en-US" sz="5300" dirty="0"/>
            </a:br>
            <a:r>
              <a:rPr lang="en-US" sz="5300" dirty="0"/>
              <a:t/>
            </a:r>
            <a:br>
              <a:rPr lang="en-US" sz="5300" dirty="0"/>
            </a:br>
            <a:r>
              <a:rPr lang="en-US" sz="5300" dirty="0"/>
              <a:t/>
            </a:r>
            <a:br>
              <a:rPr lang="en-US" sz="5300" dirty="0"/>
            </a:br>
            <a:endParaRPr lang="en-US" sz="5300" dirty="0"/>
          </a:p>
        </p:txBody>
      </p:sp>
      <p:sp>
        <p:nvSpPr>
          <p:cNvPr id="3" name="Subtitle 2"/>
          <p:cNvSpPr>
            <a:spLocks noGrp="1"/>
          </p:cNvSpPr>
          <p:nvPr>
            <p:ph type="subTitle" idx="1"/>
          </p:nvPr>
        </p:nvSpPr>
        <p:spPr>
          <a:xfrm>
            <a:off x="0" y="3600450"/>
            <a:ext cx="9144000" cy="3257550"/>
          </a:xfrm>
        </p:spPr>
        <p:txBody>
          <a:bodyPr>
            <a:normAutofit/>
          </a:bodyPr>
          <a:lstStyle/>
          <a:p>
            <a:r>
              <a:rPr lang="en-US" sz="3600" dirty="0"/>
              <a:t>MANAGE Training Program</a:t>
            </a:r>
          </a:p>
          <a:p>
            <a:endParaRPr lang="en-US" sz="2800" dirty="0"/>
          </a:p>
          <a:p>
            <a:r>
              <a:rPr lang="en-US" dirty="0"/>
              <a:t>Mihir Shah</a:t>
            </a:r>
          </a:p>
          <a:p>
            <a:r>
              <a:rPr lang="en-US" dirty="0"/>
              <a:t>Chair, National Coalition for Natural Farming</a:t>
            </a:r>
          </a:p>
          <a:p>
            <a:r>
              <a:rPr lang="en-US" dirty="0"/>
              <a:t>April 6, 2022</a:t>
            </a:r>
          </a:p>
          <a:p>
            <a:endParaRPr lang="en-US" sz="3900" dirty="0"/>
          </a:p>
        </p:txBody>
      </p:sp>
    </p:spTree>
    <p:extLst>
      <p:ext uri="{BB962C8B-B14F-4D97-AF65-F5344CB8AC3E}">
        <p14:creationId xmlns:p14="http://schemas.microsoft.com/office/powerpoint/2010/main" val="1261908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8730"/>
          </a:xfrm>
        </p:spPr>
        <p:txBody>
          <a:bodyPr>
            <a:normAutofit/>
          </a:bodyPr>
          <a:lstStyle/>
          <a:p>
            <a:r>
              <a:rPr lang="en-US" dirty="0"/>
              <a:t>The Farm Crisis is also a Health Crisis</a:t>
            </a:r>
          </a:p>
        </p:txBody>
      </p:sp>
      <p:sp>
        <p:nvSpPr>
          <p:cNvPr id="3" name="Content Placeholder 2"/>
          <p:cNvSpPr>
            <a:spLocks noGrp="1"/>
          </p:cNvSpPr>
          <p:nvPr>
            <p:ph idx="1"/>
          </p:nvPr>
        </p:nvSpPr>
        <p:spPr>
          <a:xfrm>
            <a:off x="0" y="1208730"/>
            <a:ext cx="9144000" cy="5649269"/>
          </a:xfrm>
        </p:spPr>
        <p:txBody>
          <a:bodyPr>
            <a:noAutofit/>
          </a:bodyPr>
          <a:lstStyle/>
          <a:p>
            <a:r>
              <a:rPr lang="en-US" sz="3600" dirty="0"/>
              <a:t>Excessive fertilizers and pesticides are being transported into our body via food and water </a:t>
            </a:r>
          </a:p>
          <a:p>
            <a:r>
              <a:rPr lang="en-US" sz="3600" dirty="0"/>
              <a:t>Recent research shows that they cause various sorts of cancers such as leukemia and lymphoma, brain tumors, </a:t>
            </a:r>
            <a:r>
              <a:rPr lang="en-US" sz="3600" dirty="0" err="1"/>
              <a:t>Wilm’s</a:t>
            </a:r>
            <a:r>
              <a:rPr lang="en-US" sz="3600" dirty="0"/>
              <a:t> tumors, Ewing’s sarcoma and germ cell tumors</a:t>
            </a:r>
          </a:p>
          <a:p>
            <a:r>
              <a:rPr lang="en-US" sz="3600" dirty="0"/>
              <a:t>Cancer is the second most common disease in India, responsible for about 30 lakh deaths per annum</a:t>
            </a:r>
          </a:p>
        </p:txBody>
      </p:sp>
    </p:spTree>
    <p:extLst>
      <p:ext uri="{BB962C8B-B14F-4D97-AF65-F5344CB8AC3E}">
        <p14:creationId xmlns:p14="http://schemas.microsoft.com/office/powerpoint/2010/main" val="302546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a:t>Pesticides: Disastrous Health Consequences</a:t>
            </a:r>
          </a:p>
        </p:txBody>
      </p:sp>
      <p:pic>
        <p:nvPicPr>
          <p:cNvPr id="4" name="Content Placeholder 3" descr="Pages from Procurement Presentation.pdf"/>
          <p:cNvPicPr>
            <a:picLocks noGrp="1" noChangeAspect="1"/>
          </p:cNvPicPr>
          <p:nvPr>
            <p:ph idx="1"/>
          </p:nvPr>
        </p:nvPicPr>
        <p:blipFill>
          <a:blip r:embed="rId2" cstate="email">
            <a:extLst>
              <a:ext uri="{28A0092B-C50C-407E-A947-70E740481C1C}">
                <a14:useLocalDpi xmlns:a14="http://schemas.microsoft.com/office/drawing/2010/main" val="0"/>
              </a:ext>
            </a:extLst>
          </a:blip>
          <a:srcRect t="13336" b="13336"/>
          <a:stretch>
            <a:fillRect/>
          </a:stretch>
        </p:blipFill>
        <p:spPr>
          <a:xfrm>
            <a:off x="0" y="1417638"/>
            <a:ext cx="9144000" cy="5158667"/>
          </a:xfrm>
        </p:spPr>
      </p:pic>
    </p:spTree>
    <p:extLst>
      <p:ext uri="{BB962C8B-B14F-4D97-AF65-F5344CB8AC3E}">
        <p14:creationId xmlns:p14="http://schemas.microsoft.com/office/powerpoint/2010/main" val="415732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6043"/>
          </a:xfrm>
        </p:spPr>
        <p:txBody>
          <a:bodyPr>
            <a:noAutofit/>
          </a:bodyPr>
          <a:lstStyle/>
          <a:p>
            <a:r>
              <a:rPr lang="en-US" sz="3600" dirty="0"/>
              <a:t>So what do we need to change?</a:t>
            </a:r>
            <a:br>
              <a:rPr lang="en-US" sz="3600" dirty="0"/>
            </a:br>
            <a:r>
              <a:rPr lang="en-US" sz="3600" dirty="0"/>
              <a:t>GR Vision of Soils and the Farm System</a:t>
            </a:r>
          </a:p>
        </p:txBody>
      </p:sp>
      <p:sp>
        <p:nvSpPr>
          <p:cNvPr id="3" name="Content Placeholder 2"/>
          <p:cNvSpPr>
            <a:spLocks noGrp="1"/>
          </p:cNvSpPr>
          <p:nvPr>
            <p:ph idx="1"/>
          </p:nvPr>
        </p:nvSpPr>
        <p:spPr>
          <a:xfrm>
            <a:off x="0" y="996042"/>
            <a:ext cx="9144000" cy="6020381"/>
          </a:xfrm>
        </p:spPr>
        <p:txBody>
          <a:bodyPr>
            <a:noAutofit/>
          </a:bodyPr>
          <a:lstStyle/>
          <a:p>
            <a:r>
              <a:rPr lang="en-GB" dirty="0"/>
              <a:t>A fundamental question needs to be raised about the Green Revolution conception of the agricultural production system in general, and of soils in particular. </a:t>
            </a:r>
          </a:p>
          <a:p>
            <a:r>
              <a:rPr lang="en-GB" dirty="0"/>
              <a:t>It was a “commodity-centric” vision, where the idea was to deploy such seeds as would maximise output per unit area, given the right doses of fertilisers and pesticides. </a:t>
            </a:r>
          </a:p>
          <a:p>
            <a:r>
              <a:rPr lang="en-GB" dirty="0"/>
              <a:t>This is a perspective that exclusively focuses on productivity (output/area) of a given crop by specifically targeting soil nutrients or pest outbreaks. </a:t>
            </a:r>
            <a:endParaRPr lang="en-IN" dirty="0"/>
          </a:p>
        </p:txBody>
      </p:sp>
    </p:spTree>
    <p:extLst>
      <p:ext uri="{BB962C8B-B14F-4D97-AF65-F5344CB8AC3E}">
        <p14:creationId xmlns:p14="http://schemas.microsoft.com/office/powerpoint/2010/main" val="4161274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3600" dirty="0"/>
              <a:t>The Green Revolution Vision of Soils</a:t>
            </a:r>
          </a:p>
        </p:txBody>
      </p:sp>
      <p:sp>
        <p:nvSpPr>
          <p:cNvPr id="3" name="Content Placeholder 2"/>
          <p:cNvSpPr>
            <a:spLocks noGrp="1"/>
          </p:cNvSpPr>
          <p:nvPr>
            <p:ph idx="1"/>
          </p:nvPr>
        </p:nvSpPr>
        <p:spPr>
          <a:xfrm>
            <a:off x="0" y="837618"/>
            <a:ext cx="9144000" cy="6020381"/>
          </a:xfrm>
        </p:spPr>
        <p:txBody>
          <a:bodyPr>
            <a:noAutofit/>
          </a:bodyPr>
          <a:lstStyle/>
          <a:p>
            <a:r>
              <a:rPr lang="en-GB" dirty="0"/>
              <a:t>In the Green Revolution vision, the soil was seen essentially as a stockpile of minerals and salts, and crop production was constrained as per Liebig’s Law of the Minimum—by the nutrient least present in the soil. </a:t>
            </a:r>
          </a:p>
          <a:p>
            <a:r>
              <a:rPr lang="en-GB" dirty="0"/>
              <a:t>The solution was to enrich the soil with chemical fertilisers, where the soil was just a base with the physical attributes necessary to hold roots: “Crops and soil were brute physical matter, collections of molecules to be optimized by chemical recipes, rather than flowing, energy-charged wholes” (Mann 2018).</a:t>
            </a:r>
            <a:endParaRPr lang="en-IN" dirty="0"/>
          </a:p>
        </p:txBody>
      </p:sp>
    </p:spTree>
    <p:extLst>
      <p:ext uri="{BB962C8B-B14F-4D97-AF65-F5344CB8AC3E}">
        <p14:creationId xmlns:p14="http://schemas.microsoft.com/office/powerpoint/2010/main" val="218789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3600" dirty="0"/>
              <a:t>Soil Questions for the Green Revolution</a:t>
            </a:r>
          </a:p>
        </p:txBody>
      </p:sp>
      <p:sp>
        <p:nvSpPr>
          <p:cNvPr id="3" name="Content Placeholder 2"/>
          <p:cNvSpPr>
            <a:spLocks noGrp="1"/>
          </p:cNvSpPr>
          <p:nvPr>
            <p:ph idx="1"/>
          </p:nvPr>
        </p:nvSpPr>
        <p:spPr>
          <a:xfrm>
            <a:off x="0" y="837618"/>
            <a:ext cx="9144000" cy="6020381"/>
          </a:xfrm>
        </p:spPr>
        <p:txBody>
          <a:bodyPr>
            <a:noAutofit/>
          </a:bodyPr>
          <a:lstStyle/>
          <a:p>
            <a:r>
              <a:rPr lang="en-GB" dirty="0"/>
              <a:t>Thus, at least 3 questions need to be posed to the Green Revolution approach to soil: </a:t>
            </a:r>
            <a:endParaRPr lang="en-IN" dirty="0"/>
          </a:p>
          <a:p>
            <a:pPr lvl="1"/>
            <a:r>
              <a:rPr lang="en-GB" dirty="0"/>
              <a:t>Is the soil an input-output machine, a passive reservoir of chemical nutrients, to be endlessly flogged to deliver, even as it shows clear signs of fatigue?</a:t>
            </a:r>
            <a:endParaRPr lang="en-IN" dirty="0"/>
          </a:p>
          <a:p>
            <a:pPr lvl="1"/>
            <a:r>
              <a:rPr lang="en-GB" dirty="0"/>
              <a:t>Or is it a complex, interacting, living eco-system to be cherished and maintained so that it can become a vibrant, circulatory network, which nourishes the plants and animals that feed it?</a:t>
            </a:r>
          </a:p>
          <a:p>
            <a:pPr lvl="1"/>
            <a:r>
              <a:rPr lang="en-GB" dirty="0"/>
              <a:t>Will a toxic, enervated eco-system with very poor soil quality and structure, as also gravely fallen water tables, be able to continue to support the agricultural production system? </a:t>
            </a:r>
            <a:endParaRPr lang="en-IN" dirty="0"/>
          </a:p>
        </p:txBody>
      </p:sp>
    </p:spTree>
    <p:extLst>
      <p:ext uri="{BB962C8B-B14F-4D97-AF65-F5344CB8AC3E}">
        <p14:creationId xmlns:p14="http://schemas.microsoft.com/office/powerpoint/2010/main" val="3429643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3600" dirty="0"/>
              <a:t>Current State of Soils</a:t>
            </a:r>
          </a:p>
        </p:txBody>
      </p:sp>
      <p:sp>
        <p:nvSpPr>
          <p:cNvPr id="3" name="Content Placeholder 2"/>
          <p:cNvSpPr>
            <a:spLocks noGrp="1"/>
          </p:cNvSpPr>
          <p:nvPr>
            <p:ph idx="1"/>
          </p:nvPr>
        </p:nvSpPr>
        <p:spPr>
          <a:xfrm>
            <a:off x="0" y="837618"/>
            <a:ext cx="9144000" cy="6020381"/>
          </a:xfrm>
        </p:spPr>
        <p:txBody>
          <a:bodyPr>
            <a:noAutofit/>
          </a:bodyPr>
          <a:lstStyle/>
          <a:p>
            <a:r>
              <a:rPr lang="en-GB" dirty="0"/>
              <a:t>Rattan Lal, the 2020 World Food Prize winner estimates that the weight of living organisms in a healthy soil is about 5 ton per hectare. </a:t>
            </a:r>
          </a:p>
          <a:p>
            <a:r>
              <a:rPr lang="en-GB" dirty="0"/>
              <a:t>The activity and species diversity of soil biota are responsible for numerous essential ecosystem services.</a:t>
            </a:r>
          </a:p>
          <a:p>
            <a:r>
              <a:rPr lang="en-GB" dirty="0"/>
              <a:t>Soil organic matter (SOM) content is an indicator of soil health, and should be about 2.5 to 3.0% by weight in the root zone (top 20 cm). </a:t>
            </a:r>
          </a:p>
          <a:p>
            <a:r>
              <a:rPr lang="en-GB" dirty="0"/>
              <a:t>But soil in Punjab, Haryana, Rajasthan, Delhi, Central India and Southern parts contains 0.2 to 0.5 % SOM</a:t>
            </a:r>
            <a:endParaRPr lang="en-IN" dirty="0"/>
          </a:p>
        </p:txBody>
      </p:sp>
    </p:spTree>
    <p:extLst>
      <p:ext uri="{BB962C8B-B14F-4D97-AF65-F5344CB8AC3E}">
        <p14:creationId xmlns:p14="http://schemas.microsoft.com/office/powerpoint/2010/main" val="128511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4000" dirty="0"/>
              <a:t>Why Soils Matter</a:t>
            </a:r>
          </a:p>
        </p:txBody>
      </p:sp>
      <p:sp>
        <p:nvSpPr>
          <p:cNvPr id="3" name="Content Placeholder 2"/>
          <p:cNvSpPr>
            <a:spLocks noGrp="1"/>
          </p:cNvSpPr>
          <p:nvPr>
            <p:ph idx="1"/>
          </p:nvPr>
        </p:nvSpPr>
        <p:spPr>
          <a:xfrm>
            <a:off x="0" y="837618"/>
            <a:ext cx="9144000" cy="6020381"/>
          </a:xfrm>
        </p:spPr>
        <p:txBody>
          <a:bodyPr>
            <a:noAutofit/>
          </a:bodyPr>
          <a:lstStyle/>
          <a:p>
            <a:r>
              <a:rPr lang="en-GB" dirty="0"/>
              <a:t>According to FAO, generating 3 cm of top soil takes 1,000 years, and, if current rates of degradation continue, all of the world's top soil could be gone within 60 years. </a:t>
            </a:r>
          </a:p>
          <a:p>
            <a:r>
              <a:rPr lang="en-GB" dirty="0"/>
              <a:t>It is important to understand the key relationship between soil quality and water productivity and recognise that every land-use decision is also a water-use decision</a:t>
            </a:r>
            <a:r>
              <a:rPr lang="en-GB" i="1" dirty="0"/>
              <a:t>.</a:t>
            </a:r>
            <a:r>
              <a:rPr lang="en-GB" dirty="0"/>
              <a:t> </a:t>
            </a:r>
          </a:p>
          <a:p>
            <a:r>
              <a:rPr lang="en-GB" dirty="0"/>
              <a:t>Soil organic matter affects the physical, chemical, biological and ecological qualities of the soil. </a:t>
            </a:r>
            <a:endParaRPr lang="en-IN" dirty="0"/>
          </a:p>
        </p:txBody>
      </p:sp>
    </p:spTree>
    <p:extLst>
      <p:ext uri="{BB962C8B-B14F-4D97-AF65-F5344CB8AC3E}">
        <p14:creationId xmlns:p14="http://schemas.microsoft.com/office/powerpoint/2010/main" val="2378936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3600" dirty="0"/>
              <a:t>Crucial Roles Played by Soils</a:t>
            </a:r>
          </a:p>
        </p:txBody>
      </p:sp>
      <p:sp>
        <p:nvSpPr>
          <p:cNvPr id="3" name="Content Placeholder 2"/>
          <p:cNvSpPr>
            <a:spLocks noGrp="1"/>
          </p:cNvSpPr>
          <p:nvPr>
            <p:ph idx="1"/>
          </p:nvPr>
        </p:nvSpPr>
        <p:spPr>
          <a:xfrm>
            <a:off x="0" y="837618"/>
            <a:ext cx="9144000" cy="6020381"/>
          </a:xfrm>
        </p:spPr>
        <p:txBody>
          <a:bodyPr>
            <a:noAutofit/>
          </a:bodyPr>
          <a:lstStyle/>
          <a:p>
            <a:r>
              <a:rPr lang="en-GB" dirty="0"/>
              <a:t>In physical terms, higher SOM improves the water infiltration rate and the soil’s water-holding capacity. </a:t>
            </a:r>
          </a:p>
          <a:p>
            <a:r>
              <a:rPr lang="en-GB" dirty="0"/>
              <a:t>Chemically, it impacts soil’s capacity to buffer against pH, its ion- and cation-exchange capacities, nutrient storage and availability and nutrient-use efficiency. </a:t>
            </a:r>
          </a:p>
          <a:p>
            <a:r>
              <a:rPr lang="en-GB" dirty="0"/>
              <a:t>Biologically, SOM is a habitat and reservoir for the gene pool, for gaseous exchange between the soil and the atmosphere, and for carbon sequestration</a:t>
            </a:r>
          </a:p>
          <a:p>
            <a:r>
              <a:rPr lang="en-GB" dirty="0"/>
              <a:t>Ecologically, SOM is important in terms of elemental cycling, eco-system carbon budget, filtering of pollutants and eco-system productivity.</a:t>
            </a:r>
            <a:endParaRPr lang="en-IN" dirty="0"/>
          </a:p>
        </p:txBody>
      </p:sp>
    </p:spTree>
    <p:extLst>
      <p:ext uri="{BB962C8B-B14F-4D97-AF65-F5344CB8AC3E}">
        <p14:creationId xmlns:p14="http://schemas.microsoft.com/office/powerpoint/2010/main" val="218432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US" sz="3600" dirty="0"/>
              <a:t>Paradox of Productivity</a:t>
            </a:r>
          </a:p>
        </p:txBody>
      </p:sp>
      <p:sp>
        <p:nvSpPr>
          <p:cNvPr id="3" name="Content Placeholder 2"/>
          <p:cNvSpPr>
            <a:spLocks noGrp="1"/>
          </p:cNvSpPr>
          <p:nvPr>
            <p:ph idx="1"/>
          </p:nvPr>
        </p:nvSpPr>
        <p:spPr>
          <a:xfrm>
            <a:off x="0" y="837618"/>
            <a:ext cx="9144000" cy="6020381"/>
          </a:xfrm>
        </p:spPr>
        <p:txBody>
          <a:bodyPr>
            <a:noAutofit/>
          </a:bodyPr>
          <a:lstStyle/>
          <a:p>
            <a:r>
              <a:rPr lang="en-GB" dirty="0"/>
              <a:t>A recent overview of global food systems rightly points to the “paradox of productivity”:</a:t>
            </a:r>
            <a:endParaRPr lang="en-IN" dirty="0"/>
          </a:p>
          <a:p>
            <a:pPr lvl="1"/>
            <a:r>
              <a:rPr lang="en-GB" dirty="0"/>
              <a:t>“as the efficiency of production has increased, the efficiency of the food system as a whole – in terms of delivering nutritious food, sustainably and with little waste – has declined. Yield growth and falling food prices have been accompanied by increasing food waste, a growing malnutrition burden and unsustainable environmental degradation.” (Benton and Bailey 2019)</a:t>
            </a:r>
          </a:p>
          <a:p>
            <a:r>
              <a:rPr lang="en-GB" dirty="0"/>
              <a:t>So policy-makers need to move from the traditional preoccupation with Total Factor Productivity (TFP) towards Total System Productivity (TSP)</a:t>
            </a:r>
            <a:endParaRPr lang="en-IN" dirty="0"/>
          </a:p>
          <a:p>
            <a:endParaRPr lang="en-IN" dirty="0"/>
          </a:p>
        </p:txBody>
      </p:sp>
    </p:spTree>
    <p:extLst>
      <p:ext uri="{BB962C8B-B14F-4D97-AF65-F5344CB8AC3E}">
        <p14:creationId xmlns:p14="http://schemas.microsoft.com/office/powerpoint/2010/main" val="4108520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GB" sz="3600" dirty="0"/>
              <a:t>Total System Productivity</a:t>
            </a:r>
            <a:endParaRPr lang="en-US" sz="3600" dirty="0"/>
          </a:p>
        </p:txBody>
      </p:sp>
      <p:sp>
        <p:nvSpPr>
          <p:cNvPr id="3" name="Content Placeholder 2"/>
          <p:cNvSpPr>
            <a:spLocks noGrp="1"/>
          </p:cNvSpPr>
          <p:nvPr>
            <p:ph idx="1"/>
          </p:nvPr>
        </p:nvSpPr>
        <p:spPr>
          <a:xfrm>
            <a:off x="0" y="837618"/>
            <a:ext cx="9144000" cy="6020381"/>
          </a:xfrm>
        </p:spPr>
        <p:txBody>
          <a:bodyPr>
            <a:noAutofit/>
          </a:bodyPr>
          <a:lstStyle/>
          <a:p>
            <a:r>
              <a:rPr lang="en-GB" dirty="0"/>
              <a:t>“A food system with high TSP would be sufficiently productive (to meet human nutritional needs) whilst imposing few costs on the environment and society (so being sustainable), and highly efficient at all stages of the food chain so as to minimize waste. It would optimize total resource inputs (direct inputs and indirect inputs from natural capital and healthcare) relative to the outputs (food utilization). Maximizing TSP would maximize the number of people fed healthily and sustainably per unit input (direct and indirect). In other words, it would increase overall systemic efficiency.” (Benton and Bailey 2019)</a:t>
            </a:r>
          </a:p>
          <a:p>
            <a:pPr marL="457200" lvl="1" indent="0">
              <a:buNone/>
            </a:pPr>
            <a:endParaRPr lang="en-IN" dirty="0"/>
          </a:p>
        </p:txBody>
      </p:sp>
    </p:spTree>
    <p:extLst>
      <p:ext uri="{BB962C8B-B14F-4D97-AF65-F5344CB8AC3E}">
        <p14:creationId xmlns:p14="http://schemas.microsoft.com/office/powerpoint/2010/main" val="147769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8265"/>
          </a:xfrm>
        </p:spPr>
        <p:txBody>
          <a:bodyPr>
            <a:normAutofit fontScale="90000"/>
          </a:bodyPr>
          <a:lstStyle/>
          <a:p>
            <a:r>
              <a:rPr lang="en-US" dirty="0"/>
              <a:t>Water and Farming: A 2 Way Relationship</a:t>
            </a:r>
          </a:p>
        </p:txBody>
      </p:sp>
      <p:sp>
        <p:nvSpPr>
          <p:cNvPr id="3" name="Content Placeholder 2"/>
          <p:cNvSpPr>
            <a:spLocks noGrp="1"/>
          </p:cNvSpPr>
          <p:nvPr>
            <p:ph idx="1"/>
          </p:nvPr>
        </p:nvSpPr>
        <p:spPr>
          <a:xfrm>
            <a:off x="0" y="1118265"/>
            <a:ext cx="9144000" cy="5739735"/>
          </a:xfrm>
        </p:spPr>
        <p:txBody>
          <a:bodyPr>
            <a:normAutofit lnSpcReduction="10000"/>
          </a:bodyPr>
          <a:lstStyle/>
          <a:p>
            <a:r>
              <a:rPr lang="en-US" sz="3600" dirty="0"/>
              <a:t>Without a paradigm shift in farming, India’s water problem cannot be solved</a:t>
            </a:r>
          </a:p>
          <a:p>
            <a:r>
              <a:rPr lang="en-US" sz="3600" dirty="0">
                <a:solidFill>
                  <a:srgbClr val="FFFFFF"/>
                </a:solidFill>
              </a:rPr>
              <a:t>Without a paradigm shift in water, India’s farm crisis will remain unresolved</a:t>
            </a:r>
          </a:p>
          <a:p>
            <a:r>
              <a:rPr lang="en-US" sz="3600" dirty="0">
                <a:solidFill>
                  <a:srgbClr val="FFFFFF"/>
                </a:solidFill>
              </a:rPr>
              <a:t>But if we draw the right lessons from the experience of the Green Revolution then it is possible to address the crisis facing our farmers, while also solving our water problem</a:t>
            </a:r>
          </a:p>
          <a:p>
            <a:r>
              <a:rPr lang="en-US" sz="3600" dirty="0">
                <a:solidFill>
                  <a:srgbClr val="FFFFFF"/>
                </a:solidFill>
              </a:rPr>
              <a:t>Not doing so would leave both crises unresolved, even aggravated</a:t>
            </a:r>
            <a:endParaRPr lang="en-US" dirty="0"/>
          </a:p>
          <a:p>
            <a:endParaRPr lang="en-US" dirty="0"/>
          </a:p>
        </p:txBody>
      </p:sp>
    </p:spTree>
    <p:extLst>
      <p:ext uri="{BB962C8B-B14F-4D97-AF65-F5344CB8AC3E}">
        <p14:creationId xmlns:p14="http://schemas.microsoft.com/office/powerpoint/2010/main" val="3825289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0332"/>
          </a:xfrm>
        </p:spPr>
        <p:txBody>
          <a:bodyPr>
            <a:normAutofit/>
          </a:bodyPr>
          <a:lstStyle/>
          <a:p>
            <a:r>
              <a:rPr lang="en-US" dirty="0"/>
              <a:t>A Paradigm Shift in Agriculture</a:t>
            </a:r>
          </a:p>
        </p:txBody>
      </p:sp>
      <p:sp>
        <p:nvSpPr>
          <p:cNvPr id="3" name="Content Placeholder 2"/>
          <p:cNvSpPr>
            <a:spLocks noGrp="1"/>
          </p:cNvSpPr>
          <p:nvPr>
            <p:ph idx="1"/>
          </p:nvPr>
        </p:nvSpPr>
        <p:spPr>
          <a:xfrm>
            <a:off x="0" y="1357369"/>
            <a:ext cx="9144000" cy="5513031"/>
          </a:xfrm>
        </p:spPr>
        <p:txBody>
          <a:bodyPr>
            <a:noAutofit/>
          </a:bodyPr>
          <a:lstStyle/>
          <a:p>
            <a:r>
              <a:rPr lang="en-US" sz="3600" dirty="0"/>
              <a:t>We must diversify cropping patterns to align them with agro-ecological conditions</a:t>
            </a:r>
          </a:p>
          <a:p>
            <a:r>
              <a:rPr lang="en-US" sz="3600" dirty="0"/>
              <a:t>The technology of agriculture must also move more and more towards nature-based farming solutions and water-saving techniques</a:t>
            </a:r>
          </a:p>
          <a:p>
            <a:r>
              <a:rPr lang="en-US" sz="3600" dirty="0"/>
              <a:t>This will create a massive win-win for farmer incomes, river rejuvenation, soil health, water security and consumer health</a:t>
            </a:r>
          </a:p>
          <a:p>
            <a:endParaRPr lang="en-US" sz="3600" dirty="0"/>
          </a:p>
        </p:txBody>
      </p:sp>
    </p:spTree>
    <p:extLst>
      <p:ext uri="{BB962C8B-B14F-4D97-AF65-F5344CB8AC3E}">
        <p14:creationId xmlns:p14="http://schemas.microsoft.com/office/powerpoint/2010/main" val="3562681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8265"/>
          </a:xfrm>
        </p:spPr>
        <p:txBody>
          <a:bodyPr>
            <a:normAutofit fontScale="90000"/>
          </a:bodyPr>
          <a:lstStyle/>
          <a:p>
            <a:r>
              <a:rPr lang="en-US" dirty="0"/>
              <a:t>Approach and Principles of Natural Farming</a:t>
            </a:r>
          </a:p>
        </p:txBody>
      </p:sp>
      <p:sp>
        <p:nvSpPr>
          <p:cNvPr id="3" name="Content Placeholder 2"/>
          <p:cNvSpPr>
            <a:spLocks noGrp="1"/>
          </p:cNvSpPr>
          <p:nvPr>
            <p:ph idx="1"/>
          </p:nvPr>
        </p:nvSpPr>
        <p:spPr>
          <a:xfrm>
            <a:off x="0" y="1118265"/>
            <a:ext cx="9144000" cy="5739735"/>
          </a:xfrm>
        </p:spPr>
        <p:txBody>
          <a:bodyPr>
            <a:normAutofit fontScale="92500" lnSpcReduction="10000"/>
          </a:bodyPr>
          <a:lstStyle/>
          <a:p>
            <a:r>
              <a:rPr lang="en-US" sz="3600" dirty="0"/>
              <a:t>progressive rationalization and reduction of chemical inputs at the appropriate pace </a:t>
            </a:r>
          </a:p>
          <a:p>
            <a:r>
              <a:rPr lang="en-US" sz="3600" dirty="0"/>
              <a:t>promoting crop diversification and a decisive movement away from the monocultures of the GR</a:t>
            </a:r>
          </a:p>
          <a:p>
            <a:r>
              <a:rPr lang="en-US" sz="3600" dirty="0"/>
              <a:t>focus on productivity of the whole farm system (permaculture), moving away from the commodity-centric approach of the GR</a:t>
            </a:r>
          </a:p>
          <a:p>
            <a:r>
              <a:rPr lang="en-US" sz="3600" dirty="0"/>
              <a:t>regenerating natural cycles and soil health to boost yields and pest management</a:t>
            </a:r>
          </a:p>
          <a:p>
            <a:r>
              <a:rPr lang="en-US" sz="3600" dirty="0"/>
              <a:t>reducing the demand for water for irrigation which has sky-rocketed after the GR</a:t>
            </a:r>
          </a:p>
          <a:p>
            <a:endParaRPr lang="en-US" sz="3600" dirty="0"/>
          </a:p>
          <a:p>
            <a:endParaRPr lang="en-US" dirty="0"/>
          </a:p>
          <a:p>
            <a:endParaRPr lang="en-US" dirty="0"/>
          </a:p>
        </p:txBody>
      </p:sp>
    </p:spTree>
    <p:extLst>
      <p:ext uri="{BB962C8B-B14F-4D97-AF65-F5344CB8AC3E}">
        <p14:creationId xmlns:p14="http://schemas.microsoft.com/office/powerpoint/2010/main" val="4048606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2150"/>
          </a:xfrm>
        </p:spPr>
        <p:txBody>
          <a:bodyPr>
            <a:normAutofit/>
          </a:bodyPr>
          <a:lstStyle/>
          <a:p>
            <a:r>
              <a:rPr lang="en-US" dirty="0"/>
              <a:t>Reactivating the Soil Food Web</a:t>
            </a:r>
          </a:p>
        </p:txBody>
      </p:sp>
      <p:sp>
        <p:nvSpPr>
          <p:cNvPr id="3" name="Content Placeholder 2"/>
          <p:cNvSpPr>
            <a:spLocks noGrp="1"/>
          </p:cNvSpPr>
          <p:nvPr>
            <p:ph idx="1"/>
          </p:nvPr>
        </p:nvSpPr>
        <p:spPr>
          <a:xfrm>
            <a:off x="0" y="938790"/>
            <a:ext cx="9144000" cy="5919210"/>
          </a:xfrm>
        </p:spPr>
        <p:txBody>
          <a:bodyPr>
            <a:noAutofit/>
          </a:bodyPr>
          <a:lstStyle/>
          <a:p>
            <a:r>
              <a:rPr lang="en-US" sz="4000" dirty="0"/>
              <a:t>Natural farming leverages biological synergies amongst numerous plant and animal species, from soil fungi to trees, from soil bacteria or worms to livestock etc</a:t>
            </a:r>
          </a:p>
          <a:p>
            <a:r>
              <a:rPr lang="en-US" sz="4000" dirty="0"/>
              <a:t>Plants exude enzymes which are the food for the soil microbes and as they multiply, their predators multiply, and the entire soil food web gets activated. </a:t>
            </a:r>
          </a:p>
        </p:txBody>
      </p:sp>
    </p:spTree>
    <p:extLst>
      <p:ext uri="{BB962C8B-B14F-4D97-AF65-F5344CB8AC3E}">
        <p14:creationId xmlns:p14="http://schemas.microsoft.com/office/powerpoint/2010/main" val="3865658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2150"/>
          </a:xfrm>
        </p:spPr>
        <p:txBody>
          <a:bodyPr>
            <a:normAutofit/>
          </a:bodyPr>
          <a:lstStyle/>
          <a:p>
            <a:r>
              <a:rPr lang="en-US" dirty="0"/>
              <a:t>Reactivating the Soil Food Web</a:t>
            </a:r>
          </a:p>
        </p:txBody>
      </p:sp>
      <p:sp>
        <p:nvSpPr>
          <p:cNvPr id="3" name="Content Placeholder 2"/>
          <p:cNvSpPr>
            <a:spLocks noGrp="1"/>
          </p:cNvSpPr>
          <p:nvPr>
            <p:ph idx="1"/>
          </p:nvPr>
        </p:nvSpPr>
        <p:spPr>
          <a:xfrm>
            <a:off x="0" y="938790"/>
            <a:ext cx="9144000" cy="5919210"/>
          </a:xfrm>
        </p:spPr>
        <p:txBody>
          <a:bodyPr>
            <a:noAutofit/>
          </a:bodyPr>
          <a:lstStyle/>
          <a:p>
            <a:r>
              <a:rPr lang="en-US" sz="4000" dirty="0"/>
              <a:t>This triggers the exchange process between plants, soil microbes and soil nutrients. </a:t>
            </a:r>
          </a:p>
          <a:p>
            <a:r>
              <a:rPr lang="en-US" sz="4000" dirty="0"/>
              <a:t>Thus, minerals that were otherwise ‘locked’, are made bio-available to plants. </a:t>
            </a:r>
          </a:p>
          <a:p>
            <a:r>
              <a:rPr lang="en-US" sz="4000" dirty="0"/>
              <a:t>By stimulating this process, natural farming practices build soil humus, soil fertility and soil structure on a continuous basis</a:t>
            </a:r>
          </a:p>
          <a:p>
            <a:r>
              <a:rPr lang="en-US" sz="4000" dirty="0"/>
              <a:t>The resultant increase in soil moisture gives massive savings in water use</a:t>
            </a:r>
          </a:p>
        </p:txBody>
      </p:sp>
    </p:spTree>
    <p:extLst>
      <p:ext uri="{BB962C8B-B14F-4D97-AF65-F5344CB8AC3E}">
        <p14:creationId xmlns:p14="http://schemas.microsoft.com/office/powerpoint/2010/main" val="127462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983176" y="1140033"/>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rPr>
              <a:t> </a:t>
            </a:r>
          </a:p>
        </p:txBody>
      </p:sp>
      <p:pic>
        <p:nvPicPr>
          <p:cNvPr id="1025" name="Picture 1" descr="he Soil Food Web">
            <a:hlinkClick r:id="rId2" tooltip="&quot;The Soil Food Web&quo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18265"/>
            <a:ext cx="9143999" cy="70762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6670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9177"/>
          </a:xfrm>
        </p:spPr>
        <p:txBody>
          <a:bodyPr/>
          <a:lstStyle/>
          <a:p>
            <a:r>
              <a:rPr lang="en-US" dirty="0"/>
              <a:t>Crop Diversification Need of the Hour</a:t>
            </a:r>
          </a:p>
        </p:txBody>
      </p:sp>
      <p:sp>
        <p:nvSpPr>
          <p:cNvPr id="3" name="Content Placeholder 2"/>
          <p:cNvSpPr>
            <a:spLocks noGrp="1"/>
          </p:cNvSpPr>
          <p:nvPr>
            <p:ph idx="1"/>
          </p:nvPr>
        </p:nvSpPr>
        <p:spPr>
          <a:xfrm>
            <a:off x="0" y="1012371"/>
            <a:ext cx="9144000" cy="5845629"/>
          </a:xfrm>
        </p:spPr>
        <p:txBody>
          <a:bodyPr>
            <a:noAutofit/>
          </a:bodyPr>
          <a:lstStyle/>
          <a:p>
            <a:r>
              <a:rPr lang="en-US" sz="3600" dirty="0"/>
              <a:t>Since the GR, farmers have been incentivized to grow water guzzlers like wheat, rice and sugarcane which take up 80% of irrigation</a:t>
            </a:r>
          </a:p>
          <a:p>
            <a:r>
              <a:rPr lang="en-US" sz="3600" dirty="0"/>
              <a:t>Farmers grow these crops because public procurement focuses on wheat and rice and private purchase on sugarcane</a:t>
            </a:r>
          </a:p>
          <a:p>
            <a:r>
              <a:rPr lang="en-US" sz="3600" dirty="0"/>
              <a:t>The first step is to introduce low water requiring, resilient and nutritious millets, pulses and oilseeds into public procurement</a:t>
            </a:r>
          </a:p>
        </p:txBody>
      </p:sp>
    </p:spTree>
    <p:extLst>
      <p:ext uri="{BB962C8B-B14F-4D97-AF65-F5344CB8AC3E}">
        <p14:creationId xmlns:p14="http://schemas.microsoft.com/office/powerpoint/2010/main" val="156401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9177"/>
          </a:xfrm>
        </p:spPr>
        <p:txBody>
          <a:bodyPr/>
          <a:lstStyle/>
          <a:p>
            <a:r>
              <a:rPr lang="en-US" dirty="0"/>
              <a:t>Crop Diversification Need of the Hour</a:t>
            </a:r>
          </a:p>
        </p:txBody>
      </p:sp>
      <p:sp>
        <p:nvSpPr>
          <p:cNvPr id="3" name="Content Placeholder 2"/>
          <p:cNvSpPr>
            <a:spLocks noGrp="1"/>
          </p:cNvSpPr>
          <p:nvPr>
            <p:ph idx="1"/>
          </p:nvPr>
        </p:nvSpPr>
        <p:spPr>
          <a:xfrm>
            <a:off x="0" y="839177"/>
            <a:ext cx="9144000" cy="6018823"/>
          </a:xfrm>
        </p:spPr>
        <p:txBody>
          <a:bodyPr>
            <a:noAutofit/>
          </a:bodyPr>
          <a:lstStyle/>
          <a:p>
            <a:r>
              <a:rPr lang="en-US" sz="3600" dirty="0"/>
              <a:t>The standard objection to doing this is: what will we do with the crops we procure? where is the demand?</a:t>
            </a:r>
          </a:p>
          <a:p>
            <a:r>
              <a:rPr lang="en-US" sz="3600" dirty="0"/>
              <a:t>The best way to my mind is to include millets and pulses in the ICDS, MDMS and PDS, the largest programs of their kind in the world</a:t>
            </a:r>
          </a:p>
          <a:p>
            <a:r>
              <a:rPr lang="en-US" sz="3600" dirty="0"/>
              <a:t>Popularise millets and pulses among consumers</a:t>
            </a:r>
          </a:p>
          <a:p>
            <a:r>
              <a:rPr lang="en-US" sz="3600" dirty="0"/>
              <a:t>The National Institute of Nutrition is already doing important work in this regard</a:t>
            </a:r>
          </a:p>
          <a:p>
            <a:r>
              <a:rPr lang="en-US" sz="3600" i="1" dirty="0" err="1"/>
              <a:t>Poshan</a:t>
            </a:r>
            <a:r>
              <a:rPr lang="en-US" sz="3600" i="1" dirty="0"/>
              <a:t> </a:t>
            </a:r>
            <a:r>
              <a:rPr lang="en-US" sz="3600" i="1" dirty="0" err="1"/>
              <a:t>Abhiyaan</a:t>
            </a:r>
            <a:endParaRPr lang="en-US" sz="3600" i="1" dirty="0"/>
          </a:p>
          <a:p>
            <a:endParaRPr lang="en-US" sz="3600" dirty="0"/>
          </a:p>
          <a:p>
            <a:endParaRPr lang="en-US" sz="3600" dirty="0"/>
          </a:p>
        </p:txBody>
      </p:sp>
    </p:spTree>
    <p:extLst>
      <p:ext uri="{BB962C8B-B14F-4D97-AF65-F5344CB8AC3E}">
        <p14:creationId xmlns:p14="http://schemas.microsoft.com/office/powerpoint/2010/main" val="179707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9177"/>
          </a:xfrm>
        </p:spPr>
        <p:txBody>
          <a:bodyPr>
            <a:normAutofit fontScale="90000"/>
          </a:bodyPr>
          <a:lstStyle/>
          <a:p>
            <a:r>
              <a:rPr lang="en-US" dirty="0"/>
              <a:t>Water Saving through Crop Diversification</a:t>
            </a:r>
          </a:p>
        </p:txBody>
      </p:sp>
      <p:sp>
        <p:nvSpPr>
          <p:cNvPr id="3" name="Content Placeholder 2"/>
          <p:cNvSpPr>
            <a:spLocks noGrp="1"/>
          </p:cNvSpPr>
          <p:nvPr>
            <p:ph idx="1"/>
          </p:nvPr>
        </p:nvSpPr>
        <p:spPr>
          <a:xfrm>
            <a:off x="0" y="839177"/>
            <a:ext cx="9144000" cy="6018823"/>
          </a:xfrm>
        </p:spPr>
        <p:txBody>
          <a:bodyPr>
            <a:noAutofit/>
          </a:bodyPr>
          <a:lstStyle/>
          <a:p>
            <a:r>
              <a:rPr lang="en-GB" dirty="0"/>
              <a:t>If such a switch in cropping patterns, to reflect the </a:t>
            </a:r>
            <a:r>
              <a:rPr lang="en-GB" dirty="0" err="1"/>
              <a:t>agro</a:t>
            </a:r>
            <a:r>
              <a:rPr lang="en-GB" dirty="0"/>
              <a:t>-ecological diversity of India, were to be effected, what volume of water would India save by 2030? </a:t>
            </a:r>
          </a:p>
          <a:p>
            <a:r>
              <a:rPr lang="en-GB" dirty="0"/>
              <a:t>We have made an attempt to quantify the water that could be saved each year in 11 major agricultural states: Andhra Pradesh, Bihar, Gujarat, Haryana, Karnataka, Madhya Pradesh, Maharashtra, Punjab, Rajasthan, Telangana and Tamil Nadu. </a:t>
            </a:r>
          </a:p>
          <a:p>
            <a:r>
              <a:rPr lang="en-GB" dirty="0"/>
              <a:t>These states together account for about 66 percent of the total irrigated area of the country</a:t>
            </a:r>
          </a:p>
        </p:txBody>
      </p:sp>
    </p:spTree>
    <p:extLst>
      <p:ext uri="{BB962C8B-B14F-4D97-AF65-F5344CB8AC3E}">
        <p14:creationId xmlns:p14="http://schemas.microsoft.com/office/powerpoint/2010/main" val="347016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983384-1381-A640-A68E-0AE4C7721AAE}"/>
              </a:ext>
            </a:extLst>
          </p:cNvPr>
          <p:cNvSpPr>
            <a:spLocks noGrp="1"/>
          </p:cNvSpPr>
          <p:nvPr>
            <p:ph type="title"/>
          </p:nvPr>
        </p:nvSpPr>
        <p:spPr>
          <a:xfrm>
            <a:off x="0" y="0"/>
            <a:ext cx="9144000" cy="1061357"/>
          </a:xfrm>
        </p:spPr>
        <p:txBody>
          <a:bodyPr/>
          <a:lstStyle/>
          <a:p>
            <a:r>
              <a:rPr lang="en-US" dirty="0"/>
              <a:t>Estimating Water Savings</a:t>
            </a:r>
          </a:p>
        </p:txBody>
      </p:sp>
      <p:sp>
        <p:nvSpPr>
          <p:cNvPr id="3" name="Content Placeholder 2">
            <a:extLst>
              <a:ext uri="{FF2B5EF4-FFF2-40B4-BE49-F238E27FC236}">
                <a16:creationId xmlns="" xmlns:a16="http://schemas.microsoft.com/office/drawing/2014/main" id="{27A6E819-2F53-0748-8979-F17F143AF3F1}"/>
              </a:ext>
            </a:extLst>
          </p:cNvPr>
          <p:cNvSpPr>
            <a:spLocks noGrp="1"/>
          </p:cNvSpPr>
          <p:nvPr>
            <p:ph idx="1"/>
          </p:nvPr>
        </p:nvSpPr>
        <p:spPr>
          <a:xfrm>
            <a:off x="0" y="1061357"/>
            <a:ext cx="9144000" cy="5796643"/>
          </a:xfrm>
        </p:spPr>
        <p:txBody>
          <a:bodyPr>
            <a:normAutofit lnSpcReduction="10000"/>
          </a:bodyPr>
          <a:lstStyle/>
          <a:p>
            <a:r>
              <a:rPr lang="en-US" dirty="0"/>
              <a:t>In these 11 states, we take the area under three most water-intensive crops, namely rice, wheat and sugarcane, and re-distribute the area to the replacement crops.  </a:t>
            </a:r>
          </a:p>
          <a:p>
            <a:r>
              <a:rPr lang="en-US" dirty="0"/>
              <a:t>The replacement crops are largely pulses and </a:t>
            </a:r>
            <a:r>
              <a:rPr lang="en-US" dirty="0" err="1"/>
              <a:t>nutri</a:t>
            </a:r>
            <a:r>
              <a:rPr lang="en-US" dirty="0"/>
              <a:t>-cereals.</a:t>
            </a:r>
          </a:p>
          <a:p>
            <a:r>
              <a:rPr lang="en-US" dirty="0"/>
              <a:t>The choice of the replacement crops is governed by an analysis of the cropping pattern of the concerned state in the period before the monoculture of the GR</a:t>
            </a:r>
          </a:p>
          <a:p>
            <a:r>
              <a:rPr lang="en-US" dirty="0"/>
              <a:t>Thus, these are crops suited to the </a:t>
            </a:r>
            <a:r>
              <a:rPr lang="en-US" dirty="0" err="1"/>
              <a:t>agro</a:t>
            </a:r>
            <a:r>
              <a:rPr lang="en-US" dirty="0"/>
              <a:t>-ecology of each region and therefore their revival has a solid basis in both agricultural science and farmer experience. </a:t>
            </a:r>
          </a:p>
        </p:txBody>
      </p:sp>
    </p:spTree>
    <p:extLst>
      <p:ext uri="{BB962C8B-B14F-4D97-AF65-F5344CB8AC3E}">
        <p14:creationId xmlns:p14="http://schemas.microsoft.com/office/powerpoint/2010/main" val="1941186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9177"/>
          </a:xfrm>
        </p:spPr>
        <p:txBody>
          <a:bodyPr>
            <a:normAutofit/>
          </a:bodyPr>
          <a:lstStyle/>
          <a:p>
            <a:r>
              <a:rPr lang="en-US" sz="3600" dirty="0"/>
              <a:t>Crop Replacement Scenarios by State and Season </a:t>
            </a:r>
          </a:p>
        </p:txBody>
      </p:sp>
      <p:graphicFrame>
        <p:nvGraphicFramePr>
          <p:cNvPr id="4" name="Content Placeholder 3">
            <a:extLst>
              <a:ext uri="{FF2B5EF4-FFF2-40B4-BE49-F238E27FC236}">
                <a16:creationId xmlns="" xmlns:a16="http://schemas.microsoft.com/office/drawing/2014/main" id="{8BB51AFE-930B-6843-9285-D6793D51ED3A}"/>
              </a:ext>
            </a:extLst>
          </p:cNvPr>
          <p:cNvGraphicFramePr>
            <a:graphicFrameLocks noGrp="1"/>
          </p:cNvGraphicFramePr>
          <p:nvPr>
            <p:ph idx="1"/>
            <p:extLst>
              <p:ext uri="{D42A27DB-BD31-4B8C-83A1-F6EECF244321}">
                <p14:modId xmlns:p14="http://schemas.microsoft.com/office/powerpoint/2010/main" val="3584527286"/>
              </p:ext>
            </p:extLst>
          </p:nvPr>
        </p:nvGraphicFramePr>
        <p:xfrm>
          <a:off x="114300" y="1126671"/>
          <a:ext cx="9029700" cy="5306791"/>
        </p:xfrm>
        <a:graphic>
          <a:graphicData uri="http://schemas.openxmlformats.org/drawingml/2006/table">
            <a:tbl>
              <a:tblPr firstRow="1" firstCol="1" bandRow="1">
                <a:tableStyleId>{5C22544A-7EE6-4342-B048-85BDC9FD1C3A}</a:tableStyleId>
              </a:tblPr>
              <a:tblGrid>
                <a:gridCol w="1955834">
                  <a:extLst>
                    <a:ext uri="{9D8B030D-6E8A-4147-A177-3AD203B41FA5}">
                      <a16:colId xmlns="" xmlns:a16="http://schemas.microsoft.com/office/drawing/2014/main" val="310924404"/>
                    </a:ext>
                  </a:extLst>
                </a:gridCol>
                <a:gridCol w="1574779">
                  <a:extLst>
                    <a:ext uri="{9D8B030D-6E8A-4147-A177-3AD203B41FA5}">
                      <a16:colId xmlns="" xmlns:a16="http://schemas.microsoft.com/office/drawing/2014/main" val="2129894370"/>
                    </a:ext>
                  </a:extLst>
                </a:gridCol>
                <a:gridCol w="1571167">
                  <a:extLst>
                    <a:ext uri="{9D8B030D-6E8A-4147-A177-3AD203B41FA5}">
                      <a16:colId xmlns="" xmlns:a16="http://schemas.microsoft.com/office/drawing/2014/main" val="1588649101"/>
                    </a:ext>
                  </a:extLst>
                </a:gridCol>
                <a:gridCol w="1768015">
                  <a:extLst>
                    <a:ext uri="{9D8B030D-6E8A-4147-A177-3AD203B41FA5}">
                      <a16:colId xmlns="" xmlns:a16="http://schemas.microsoft.com/office/drawing/2014/main" val="2529309462"/>
                    </a:ext>
                  </a:extLst>
                </a:gridCol>
                <a:gridCol w="2159905">
                  <a:extLst>
                    <a:ext uri="{9D8B030D-6E8A-4147-A177-3AD203B41FA5}">
                      <a16:colId xmlns="" xmlns:a16="http://schemas.microsoft.com/office/drawing/2014/main" val="1666692470"/>
                    </a:ext>
                  </a:extLst>
                </a:gridCol>
              </a:tblGrid>
              <a:tr h="676807">
                <a:tc>
                  <a:txBody>
                    <a:bodyPr/>
                    <a:lstStyle/>
                    <a:p>
                      <a:pPr algn="ctr">
                        <a:spcAft>
                          <a:spcPts val="0"/>
                        </a:spcAft>
                      </a:pPr>
                      <a:r>
                        <a:rPr lang="en-GB" sz="1100">
                          <a:effectLst/>
                        </a:rPr>
                        <a:t>State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n-GB" sz="1100">
                          <a:effectLst/>
                        </a:rPr>
                        <a:t>Scenario I </a:t>
                      </a:r>
                      <a:endParaRPr lang="en-IN" sz="1200">
                        <a:effectLst/>
                      </a:endParaRPr>
                    </a:p>
                    <a:p>
                      <a:pPr algn="ctr">
                        <a:spcAft>
                          <a:spcPts val="0"/>
                        </a:spcAft>
                      </a:pPr>
                      <a:r>
                        <a:rPr lang="en-GB" sz="1100">
                          <a:effectLst/>
                        </a:rPr>
                        <a:t>(% replacement)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spcAft>
                          <a:spcPts val="0"/>
                        </a:spcAft>
                      </a:pPr>
                      <a:r>
                        <a:rPr lang="en-GB" sz="1100">
                          <a:effectLst/>
                        </a:rPr>
                        <a:t>Scenario II </a:t>
                      </a:r>
                      <a:endParaRPr lang="en-IN" sz="1200">
                        <a:effectLst/>
                      </a:endParaRPr>
                    </a:p>
                    <a:p>
                      <a:pPr algn="ctr">
                        <a:spcAft>
                          <a:spcPts val="0"/>
                        </a:spcAft>
                      </a:pPr>
                      <a:r>
                        <a:rPr lang="en-GB" sz="1100">
                          <a:effectLst/>
                        </a:rPr>
                        <a:t>(% replacement)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 xmlns:a16="http://schemas.microsoft.com/office/drawing/2014/main" val="1477438064"/>
                  </a:ext>
                </a:extLst>
              </a:tr>
              <a:tr h="385832">
                <a:tc>
                  <a:txBody>
                    <a:bodyPr/>
                    <a:lstStyle/>
                    <a:p>
                      <a:pPr algn="ctr">
                        <a:spcAft>
                          <a:spcPts val="0"/>
                        </a:spcAft>
                      </a:pPr>
                      <a:r>
                        <a:rPr lang="en-GB" sz="1100">
                          <a:effectLst/>
                        </a:rPr>
                        <a:t> </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Kharif</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Rabi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Kharif</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Rabi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677671347"/>
                  </a:ext>
                </a:extLst>
              </a:tr>
              <a:tr h="385832">
                <a:tc>
                  <a:txBody>
                    <a:bodyPr/>
                    <a:lstStyle/>
                    <a:p>
                      <a:pPr>
                        <a:spcAft>
                          <a:spcPts val="0"/>
                        </a:spcAft>
                      </a:pPr>
                      <a:r>
                        <a:rPr lang="en-GB" sz="1100">
                          <a:effectLst/>
                        </a:rPr>
                        <a:t>AP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10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58481703"/>
                  </a:ext>
                </a:extLst>
              </a:tr>
              <a:tr h="385832">
                <a:tc>
                  <a:txBody>
                    <a:bodyPr/>
                    <a:lstStyle/>
                    <a:p>
                      <a:pPr>
                        <a:spcAft>
                          <a:spcPts val="0"/>
                        </a:spcAft>
                      </a:pPr>
                      <a:r>
                        <a:rPr lang="en-GB" sz="1100">
                          <a:effectLst/>
                        </a:rPr>
                        <a:t>Bihar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10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06778433"/>
                  </a:ext>
                </a:extLst>
              </a:tr>
              <a:tr h="385832">
                <a:tc>
                  <a:txBody>
                    <a:bodyPr/>
                    <a:lstStyle/>
                    <a:p>
                      <a:pPr>
                        <a:spcAft>
                          <a:spcPts val="0"/>
                        </a:spcAft>
                      </a:pPr>
                      <a:r>
                        <a:rPr lang="en-GB" sz="1100">
                          <a:effectLst/>
                        </a:rPr>
                        <a:t>Gujarat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8330978"/>
                  </a:ext>
                </a:extLst>
              </a:tr>
              <a:tr h="385832">
                <a:tc>
                  <a:txBody>
                    <a:bodyPr/>
                    <a:lstStyle/>
                    <a:p>
                      <a:pPr>
                        <a:spcAft>
                          <a:spcPts val="0"/>
                        </a:spcAft>
                      </a:pPr>
                      <a:r>
                        <a:rPr lang="en-GB" sz="1100">
                          <a:effectLst/>
                        </a:rPr>
                        <a:t>Haryana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63608490"/>
                  </a:ext>
                </a:extLst>
              </a:tr>
              <a:tr h="385832">
                <a:tc>
                  <a:txBody>
                    <a:bodyPr/>
                    <a:lstStyle/>
                    <a:p>
                      <a:pPr>
                        <a:spcAft>
                          <a:spcPts val="0"/>
                        </a:spcAft>
                      </a:pPr>
                      <a:r>
                        <a:rPr lang="en-GB" sz="1100">
                          <a:effectLst/>
                        </a:rPr>
                        <a:t>Karnataka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631233043"/>
                  </a:ext>
                </a:extLst>
              </a:tr>
              <a:tr h="385832">
                <a:tc>
                  <a:txBody>
                    <a:bodyPr/>
                    <a:lstStyle/>
                    <a:p>
                      <a:pPr>
                        <a:spcAft>
                          <a:spcPts val="0"/>
                        </a:spcAft>
                      </a:pPr>
                      <a:r>
                        <a:rPr lang="en-GB" sz="1100">
                          <a:effectLst/>
                        </a:rPr>
                        <a:t>MP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13516235"/>
                  </a:ext>
                </a:extLst>
              </a:tr>
              <a:tr h="385832">
                <a:tc>
                  <a:txBody>
                    <a:bodyPr/>
                    <a:lstStyle/>
                    <a:p>
                      <a:pPr>
                        <a:spcAft>
                          <a:spcPts val="0"/>
                        </a:spcAft>
                      </a:pPr>
                      <a:r>
                        <a:rPr lang="en-GB" sz="1100">
                          <a:effectLst/>
                        </a:rPr>
                        <a:t>Maharashtra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86168087"/>
                  </a:ext>
                </a:extLst>
              </a:tr>
              <a:tr h="385832">
                <a:tc>
                  <a:txBody>
                    <a:bodyPr/>
                    <a:lstStyle/>
                    <a:p>
                      <a:pPr>
                        <a:spcAft>
                          <a:spcPts val="0"/>
                        </a:spcAft>
                      </a:pPr>
                      <a:r>
                        <a:rPr lang="en-GB" sz="1100">
                          <a:effectLst/>
                        </a:rPr>
                        <a:t>Punjab</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93864196"/>
                  </a:ext>
                </a:extLst>
              </a:tr>
              <a:tr h="385832">
                <a:tc>
                  <a:txBody>
                    <a:bodyPr/>
                    <a:lstStyle/>
                    <a:p>
                      <a:pPr>
                        <a:spcAft>
                          <a:spcPts val="0"/>
                        </a:spcAft>
                      </a:pPr>
                      <a:r>
                        <a:rPr lang="en-GB" sz="1100">
                          <a:effectLst/>
                        </a:rPr>
                        <a:t>Rajasthan</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50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2372054"/>
                  </a:ext>
                </a:extLst>
              </a:tr>
              <a:tr h="385832">
                <a:tc>
                  <a:txBody>
                    <a:bodyPr/>
                    <a:lstStyle/>
                    <a:p>
                      <a:pPr>
                        <a:spcAft>
                          <a:spcPts val="0"/>
                        </a:spcAft>
                      </a:pPr>
                      <a:r>
                        <a:rPr lang="en-GB" sz="1100">
                          <a:effectLst/>
                        </a:rPr>
                        <a:t>Tamil Nadu</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10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99572311"/>
                  </a:ext>
                </a:extLst>
              </a:tr>
              <a:tr h="385832">
                <a:tc>
                  <a:txBody>
                    <a:bodyPr/>
                    <a:lstStyle/>
                    <a:p>
                      <a:pPr>
                        <a:spcAft>
                          <a:spcPts val="0"/>
                        </a:spcAft>
                      </a:pPr>
                      <a:r>
                        <a:rPr lang="en-GB" sz="1100">
                          <a:effectLst/>
                        </a:rPr>
                        <a:t>Telangana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10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25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dirty="0">
                          <a:effectLst/>
                        </a:rPr>
                        <a:t>50</a:t>
                      </a:r>
                      <a:endParaRPr lang="en-IN"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54406625"/>
                  </a:ext>
                </a:extLst>
              </a:tr>
            </a:tbl>
          </a:graphicData>
        </a:graphic>
      </p:graphicFrame>
    </p:spTree>
    <p:extLst>
      <p:ext uri="{BB962C8B-B14F-4D97-AF65-F5344CB8AC3E}">
        <p14:creationId xmlns:p14="http://schemas.microsoft.com/office/powerpoint/2010/main" val="69896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0451"/>
          </a:xfrm>
        </p:spPr>
        <p:txBody>
          <a:bodyPr>
            <a:normAutofit/>
          </a:bodyPr>
          <a:lstStyle/>
          <a:p>
            <a:r>
              <a:rPr lang="en-US" sz="4800" dirty="0"/>
              <a:t>Water in India: Basic Facts</a:t>
            </a:r>
          </a:p>
        </p:txBody>
      </p:sp>
      <p:sp>
        <p:nvSpPr>
          <p:cNvPr id="3" name="Content Placeholder 2"/>
          <p:cNvSpPr>
            <a:spLocks noGrp="1"/>
          </p:cNvSpPr>
          <p:nvPr>
            <p:ph idx="1"/>
          </p:nvPr>
        </p:nvSpPr>
        <p:spPr>
          <a:xfrm>
            <a:off x="0" y="860451"/>
            <a:ext cx="9144000" cy="5997549"/>
          </a:xfrm>
        </p:spPr>
        <p:txBody>
          <a:bodyPr>
            <a:noAutofit/>
          </a:bodyPr>
          <a:lstStyle/>
          <a:p>
            <a:r>
              <a:rPr lang="en-US" sz="4000" dirty="0"/>
              <a:t>According to the FAO AQUASTAT data-base, agriculture takes up 90% of India’s water</a:t>
            </a:r>
          </a:p>
          <a:p>
            <a:r>
              <a:rPr lang="en-US" sz="4000" dirty="0"/>
              <a:t>Over the last four decades, around 84% of total addition to the net irrigated area has come from groundwater </a:t>
            </a:r>
          </a:p>
          <a:p>
            <a:r>
              <a:rPr lang="en-US" sz="4000" dirty="0"/>
              <a:t>At 250 billion cubic </a:t>
            </a:r>
            <a:r>
              <a:rPr lang="en-US" sz="4000" dirty="0" err="1"/>
              <a:t>metres</a:t>
            </a:r>
            <a:r>
              <a:rPr lang="en-US" sz="4000" dirty="0"/>
              <a:t> (BCM), India draws more groundwater every year than any other country in the world. </a:t>
            </a:r>
          </a:p>
          <a:p>
            <a:endParaRPr lang="en-US" sz="4000" dirty="0"/>
          </a:p>
        </p:txBody>
      </p:sp>
    </p:spTree>
    <p:extLst>
      <p:ext uri="{BB962C8B-B14F-4D97-AF65-F5344CB8AC3E}">
        <p14:creationId xmlns:p14="http://schemas.microsoft.com/office/powerpoint/2010/main" val="1223024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3386"/>
          </a:xfrm>
        </p:spPr>
        <p:txBody>
          <a:bodyPr>
            <a:normAutofit/>
          </a:bodyPr>
          <a:lstStyle/>
          <a:p>
            <a:r>
              <a:rPr lang="en-GB" sz="3600" b="1" dirty="0"/>
              <a:t>State- and season-wise Crop Replacements</a:t>
            </a:r>
            <a:r>
              <a:rPr lang="en-GB" sz="3600" dirty="0"/>
              <a:t> </a:t>
            </a:r>
            <a:endParaRPr lang="en-US" sz="3600" dirty="0"/>
          </a:p>
        </p:txBody>
      </p:sp>
      <p:graphicFrame>
        <p:nvGraphicFramePr>
          <p:cNvPr id="4" name="Content Placeholder 3">
            <a:extLst>
              <a:ext uri="{FF2B5EF4-FFF2-40B4-BE49-F238E27FC236}">
                <a16:creationId xmlns="" xmlns:a16="http://schemas.microsoft.com/office/drawing/2014/main" id="{7B2839E4-8E4B-334C-9336-2D69E1D69615}"/>
              </a:ext>
            </a:extLst>
          </p:cNvPr>
          <p:cNvGraphicFramePr>
            <a:graphicFrameLocks noGrp="1"/>
          </p:cNvGraphicFramePr>
          <p:nvPr>
            <p:ph idx="1"/>
            <p:extLst>
              <p:ext uri="{D42A27DB-BD31-4B8C-83A1-F6EECF244321}">
                <p14:modId xmlns:p14="http://schemas.microsoft.com/office/powerpoint/2010/main" val="3535384254"/>
              </p:ext>
            </p:extLst>
          </p:nvPr>
        </p:nvGraphicFramePr>
        <p:xfrm>
          <a:off x="1" y="1289957"/>
          <a:ext cx="9144000" cy="4996538"/>
        </p:xfrm>
        <a:graphic>
          <a:graphicData uri="http://schemas.openxmlformats.org/drawingml/2006/table">
            <a:tbl>
              <a:tblPr firstRow="1" firstCol="1" bandRow="1">
                <a:tableStyleId>{5C22544A-7EE6-4342-B048-85BDC9FD1C3A}</a:tableStyleId>
              </a:tblPr>
              <a:tblGrid>
                <a:gridCol w="1690150">
                  <a:extLst>
                    <a:ext uri="{9D8B030D-6E8A-4147-A177-3AD203B41FA5}">
                      <a16:colId xmlns="" xmlns:a16="http://schemas.microsoft.com/office/drawing/2014/main" val="4202926516"/>
                    </a:ext>
                  </a:extLst>
                </a:gridCol>
                <a:gridCol w="1490770">
                  <a:extLst>
                    <a:ext uri="{9D8B030D-6E8A-4147-A177-3AD203B41FA5}">
                      <a16:colId xmlns="" xmlns:a16="http://schemas.microsoft.com/office/drawing/2014/main" val="3146360569"/>
                    </a:ext>
                  </a:extLst>
                </a:gridCol>
                <a:gridCol w="1490770">
                  <a:extLst>
                    <a:ext uri="{9D8B030D-6E8A-4147-A177-3AD203B41FA5}">
                      <a16:colId xmlns="" xmlns:a16="http://schemas.microsoft.com/office/drawing/2014/main" val="3010337112"/>
                    </a:ext>
                  </a:extLst>
                </a:gridCol>
                <a:gridCol w="1988303">
                  <a:extLst>
                    <a:ext uri="{9D8B030D-6E8A-4147-A177-3AD203B41FA5}">
                      <a16:colId xmlns="" xmlns:a16="http://schemas.microsoft.com/office/drawing/2014/main" val="3555214350"/>
                    </a:ext>
                  </a:extLst>
                </a:gridCol>
                <a:gridCol w="2484007">
                  <a:extLst>
                    <a:ext uri="{9D8B030D-6E8A-4147-A177-3AD203B41FA5}">
                      <a16:colId xmlns="" xmlns:a16="http://schemas.microsoft.com/office/drawing/2014/main" val="1376081904"/>
                    </a:ext>
                  </a:extLst>
                </a:gridCol>
              </a:tblGrid>
              <a:tr h="340322">
                <a:tc>
                  <a:txBody>
                    <a:bodyPr/>
                    <a:lstStyle/>
                    <a:p>
                      <a:pPr algn="ctr">
                        <a:spcAft>
                          <a:spcPts val="0"/>
                        </a:spcAft>
                      </a:pPr>
                      <a:r>
                        <a:rPr lang="en-GB" sz="1100">
                          <a:effectLst/>
                        </a:rPr>
                        <a:t>State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n-GB" sz="1100">
                          <a:effectLst/>
                        </a:rPr>
                        <a:t>Water Intensive Crop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spcAft>
                          <a:spcPts val="0"/>
                        </a:spcAft>
                      </a:pPr>
                      <a:r>
                        <a:rPr lang="en-GB" sz="1100">
                          <a:effectLst/>
                        </a:rPr>
                        <a:t>Replacement Crop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 xmlns:a16="http://schemas.microsoft.com/office/drawing/2014/main" val="1294718137"/>
                  </a:ext>
                </a:extLst>
              </a:tr>
              <a:tr h="388018">
                <a:tc>
                  <a:txBody>
                    <a:bodyPr/>
                    <a:lstStyle/>
                    <a:p>
                      <a:pPr algn="ctr">
                        <a:spcAft>
                          <a:spcPts val="0"/>
                        </a:spcAft>
                      </a:pPr>
                      <a:r>
                        <a:rPr lang="en-GB" sz="1100">
                          <a:effectLst/>
                        </a:rPr>
                        <a:t> </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Kharif</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Rabi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Kharif</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Rabi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39898071"/>
                  </a:ext>
                </a:extLst>
              </a:tr>
              <a:tr h="388018">
                <a:tc>
                  <a:txBody>
                    <a:bodyPr/>
                    <a:lstStyle/>
                    <a:p>
                      <a:pPr>
                        <a:spcAft>
                          <a:spcPts val="0"/>
                        </a:spcAft>
                      </a:pPr>
                      <a:r>
                        <a:rPr lang="en-GB" sz="1100">
                          <a:effectLst/>
                        </a:rPr>
                        <a:t>AP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Groundnut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Sesame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747838114"/>
                  </a:ext>
                </a:extLst>
              </a:tr>
              <a:tr h="388018">
                <a:tc>
                  <a:txBody>
                    <a:bodyPr/>
                    <a:lstStyle/>
                    <a:p>
                      <a:pPr>
                        <a:spcAft>
                          <a:spcPts val="0"/>
                        </a:spcAft>
                      </a:pPr>
                      <a:r>
                        <a:rPr lang="en-GB" sz="1100">
                          <a:effectLst/>
                        </a:rPr>
                        <a:t>Telangana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Jowar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Sesame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09773021"/>
                  </a:ext>
                </a:extLst>
              </a:tr>
              <a:tr h="388018">
                <a:tc>
                  <a:txBody>
                    <a:bodyPr/>
                    <a:lstStyle/>
                    <a:p>
                      <a:pPr>
                        <a:spcAft>
                          <a:spcPts val="0"/>
                        </a:spcAft>
                      </a:pPr>
                      <a:r>
                        <a:rPr lang="en-GB" sz="1100">
                          <a:effectLst/>
                        </a:rPr>
                        <a:t>Bihar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n-GB" sz="1100">
                          <a:effectLst/>
                        </a:rPr>
                        <a:t>Tur, Urad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Lentils</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965080293"/>
                  </a:ext>
                </a:extLst>
              </a:tr>
              <a:tr h="388018">
                <a:tc>
                  <a:txBody>
                    <a:bodyPr/>
                    <a:lstStyle/>
                    <a:p>
                      <a:pPr>
                        <a:spcAft>
                          <a:spcPts val="0"/>
                        </a:spcAft>
                      </a:pPr>
                      <a:r>
                        <a:rPr lang="en-GB" sz="1100">
                          <a:effectLst/>
                        </a:rPr>
                        <a:t>Gujarat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Cotton</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Bajra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441694958"/>
                  </a:ext>
                </a:extLst>
              </a:tr>
              <a:tr h="388018">
                <a:tc>
                  <a:txBody>
                    <a:bodyPr/>
                    <a:lstStyle/>
                    <a:p>
                      <a:pPr>
                        <a:spcAft>
                          <a:spcPts val="0"/>
                        </a:spcAft>
                      </a:pPr>
                      <a:r>
                        <a:rPr lang="en-GB" sz="1100">
                          <a:effectLst/>
                        </a:rPr>
                        <a:t>Haryana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Bajra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83426612"/>
                  </a:ext>
                </a:extLst>
              </a:tr>
              <a:tr h="388018">
                <a:tc>
                  <a:txBody>
                    <a:bodyPr/>
                    <a:lstStyle/>
                    <a:p>
                      <a:pPr>
                        <a:spcAft>
                          <a:spcPts val="0"/>
                        </a:spcAft>
                      </a:pPr>
                      <a:r>
                        <a:rPr lang="en-GB" sz="1100">
                          <a:effectLst/>
                        </a:rPr>
                        <a:t>Karnataka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Groundnut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Moong</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866843957"/>
                  </a:ext>
                </a:extLst>
              </a:tr>
              <a:tr h="388018">
                <a:tc>
                  <a:txBody>
                    <a:bodyPr/>
                    <a:lstStyle/>
                    <a:p>
                      <a:pPr>
                        <a:spcAft>
                          <a:spcPts val="0"/>
                        </a:spcAft>
                      </a:pPr>
                      <a:r>
                        <a:rPr lang="en-GB" sz="1100">
                          <a:effectLst/>
                        </a:rPr>
                        <a:t>MP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Soybean</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Maize, Jowar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813350702"/>
                  </a:ext>
                </a:extLst>
              </a:tr>
              <a:tr h="388018">
                <a:tc>
                  <a:txBody>
                    <a:bodyPr/>
                    <a:lstStyle/>
                    <a:p>
                      <a:pPr>
                        <a:spcAft>
                          <a:spcPts val="0"/>
                        </a:spcAft>
                      </a:pPr>
                      <a:r>
                        <a:rPr lang="en-GB" sz="1100">
                          <a:effectLst/>
                        </a:rPr>
                        <a:t>Maharashtra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100">
                          <a:effectLst/>
                        </a:rPr>
                        <a:t>Sugarcane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Jowar, Tur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32751360"/>
                  </a:ext>
                </a:extLst>
              </a:tr>
              <a:tr h="388018">
                <a:tc>
                  <a:txBody>
                    <a:bodyPr/>
                    <a:lstStyle/>
                    <a:p>
                      <a:pPr>
                        <a:spcAft>
                          <a:spcPts val="0"/>
                        </a:spcAft>
                      </a:pPr>
                      <a:r>
                        <a:rPr lang="en-GB" sz="1100">
                          <a:effectLst/>
                        </a:rPr>
                        <a:t>Punjab</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Tur, Moong</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939653426"/>
                  </a:ext>
                </a:extLst>
              </a:tr>
              <a:tr h="388018">
                <a:tc>
                  <a:txBody>
                    <a:bodyPr/>
                    <a:lstStyle/>
                    <a:p>
                      <a:pPr>
                        <a:spcAft>
                          <a:spcPts val="0"/>
                        </a:spcAft>
                      </a:pPr>
                      <a:r>
                        <a:rPr lang="en-GB" sz="1100">
                          <a:effectLst/>
                        </a:rPr>
                        <a:t>Rajasthan</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Misc Crops</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Wheat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No Change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100">
                          <a:effectLst/>
                        </a:rPr>
                        <a:t>Gram, Rapeseed</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602951409"/>
                  </a:ext>
                </a:extLst>
              </a:tr>
              <a:tr h="388018">
                <a:tc>
                  <a:txBody>
                    <a:bodyPr/>
                    <a:lstStyle/>
                    <a:p>
                      <a:pPr>
                        <a:spcAft>
                          <a:spcPts val="0"/>
                        </a:spcAft>
                      </a:pPr>
                      <a:r>
                        <a:rPr lang="en-GB" sz="1100">
                          <a:effectLst/>
                        </a:rPr>
                        <a:t>Tamil Nadu***</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n-GB" sz="1100">
                          <a:effectLst/>
                        </a:rPr>
                        <a:t>Rice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spcAft>
                          <a:spcPts val="0"/>
                        </a:spcAft>
                      </a:pPr>
                      <a:r>
                        <a:rPr lang="en-GB" sz="1100" dirty="0">
                          <a:effectLst/>
                        </a:rPr>
                        <a:t>Tur, Urad</a:t>
                      </a:r>
                      <a:endParaRPr lang="en-IN"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 xmlns:a16="http://schemas.microsoft.com/office/drawing/2014/main" val="2154583695"/>
                  </a:ext>
                </a:extLst>
              </a:tr>
            </a:tbl>
          </a:graphicData>
        </a:graphic>
      </p:graphicFrame>
    </p:spTree>
    <p:extLst>
      <p:ext uri="{BB962C8B-B14F-4D97-AF65-F5344CB8AC3E}">
        <p14:creationId xmlns:p14="http://schemas.microsoft.com/office/powerpoint/2010/main" val="71532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983384-1381-A640-A68E-0AE4C7721AAE}"/>
              </a:ext>
            </a:extLst>
          </p:cNvPr>
          <p:cNvSpPr>
            <a:spLocks noGrp="1"/>
          </p:cNvSpPr>
          <p:nvPr>
            <p:ph type="title"/>
          </p:nvPr>
        </p:nvSpPr>
        <p:spPr>
          <a:xfrm>
            <a:off x="0" y="0"/>
            <a:ext cx="9144000" cy="1061357"/>
          </a:xfrm>
        </p:spPr>
        <p:txBody>
          <a:bodyPr/>
          <a:lstStyle/>
          <a:p>
            <a:r>
              <a:rPr lang="en-US" dirty="0"/>
              <a:t>Estimating Water Savings</a:t>
            </a:r>
          </a:p>
        </p:txBody>
      </p:sp>
      <p:sp>
        <p:nvSpPr>
          <p:cNvPr id="3" name="Content Placeholder 2">
            <a:extLst>
              <a:ext uri="{FF2B5EF4-FFF2-40B4-BE49-F238E27FC236}">
                <a16:creationId xmlns="" xmlns:a16="http://schemas.microsoft.com/office/drawing/2014/main" id="{27A6E819-2F53-0748-8979-F17F143AF3F1}"/>
              </a:ext>
            </a:extLst>
          </p:cNvPr>
          <p:cNvSpPr>
            <a:spLocks noGrp="1"/>
          </p:cNvSpPr>
          <p:nvPr>
            <p:ph idx="1"/>
          </p:nvPr>
        </p:nvSpPr>
        <p:spPr>
          <a:xfrm>
            <a:off x="0" y="1061357"/>
            <a:ext cx="9144000" cy="5796643"/>
          </a:xfrm>
        </p:spPr>
        <p:txBody>
          <a:bodyPr>
            <a:normAutofit/>
          </a:bodyPr>
          <a:lstStyle/>
          <a:p>
            <a:r>
              <a:rPr lang="en-US" dirty="0"/>
              <a:t> </a:t>
            </a:r>
          </a:p>
        </p:txBody>
      </p:sp>
      <p:graphicFrame>
        <p:nvGraphicFramePr>
          <p:cNvPr id="4" name="Table 3">
            <a:extLst>
              <a:ext uri="{FF2B5EF4-FFF2-40B4-BE49-F238E27FC236}">
                <a16:creationId xmlns="" xmlns:a16="http://schemas.microsoft.com/office/drawing/2014/main" id="{0FB4B52B-6E33-A54F-BD63-56D290A443DB}"/>
              </a:ext>
            </a:extLst>
          </p:cNvPr>
          <p:cNvGraphicFramePr>
            <a:graphicFrameLocks noGrp="1"/>
          </p:cNvGraphicFramePr>
          <p:nvPr>
            <p:extLst>
              <p:ext uri="{D42A27DB-BD31-4B8C-83A1-F6EECF244321}">
                <p14:modId xmlns:p14="http://schemas.microsoft.com/office/powerpoint/2010/main" val="3731809209"/>
              </p:ext>
            </p:extLst>
          </p:nvPr>
        </p:nvGraphicFramePr>
        <p:xfrm>
          <a:off x="0" y="1191986"/>
          <a:ext cx="9144002" cy="5551719"/>
        </p:xfrm>
        <a:graphic>
          <a:graphicData uri="http://schemas.openxmlformats.org/drawingml/2006/table">
            <a:tbl>
              <a:tblPr firstRow="1" firstCol="1" bandRow="1">
                <a:tableStyleId>{5C22544A-7EE6-4342-B048-85BDC9FD1C3A}</a:tableStyleId>
              </a:tblPr>
              <a:tblGrid>
                <a:gridCol w="1567542">
                  <a:extLst>
                    <a:ext uri="{9D8B030D-6E8A-4147-A177-3AD203B41FA5}">
                      <a16:colId xmlns="" xmlns:a16="http://schemas.microsoft.com/office/drawing/2014/main" val="3816942722"/>
                    </a:ext>
                  </a:extLst>
                </a:gridCol>
                <a:gridCol w="1515292">
                  <a:extLst>
                    <a:ext uri="{9D8B030D-6E8A-4147-A177-3AD203B41FA5}">
                      <a16:colId xmlns="" xmlns:a16="http://schemas.microsoft.com/office/drawing/2014/main" val="3069550114"/>
                    </a:ext>
                  </a:extLst>
                </a:gridCol>
                <a:gridCol w="1515292">
                  <a:extLst>
                    <a:ext uri="{9D8B030D-6E8A-4147-A177-3AD203B41FA5}">
                      <a16:colId xmlns="" xmlns:a16="http://schemas.microsoft.com/office/drawing/2014/main" val="1752813602"/>
                    </a:ext>
                  </a:extLst>
                </a:gridCol>
                <a:gridCol w="1515292">
                  <a:extLst>
                    <a:ext uri="{9D8B030D-6E8A-4147-A177-3AD203B41FA5}">
                      <a16:colId xmlns="" xmlns:a16="http://schemas.microsoft.com/office/drawing/2014/main" val="2996684452"/>
                    </a:ext>
                  </a:extLst>
                </a:gridCol>
                <a:gridCol w="1515292">
                  <a:extLst>
                    <a:ext uri="{9D8B030D-6E8A-4147-A177-3AD203B41FA5}">
                      <a16:colId xmlns="" xmlns:a16="http://schemas.microsoft.com/office/drawing/2014/main" val="3105299605"/>
                    </a:ext>
                  </a:extLst>
                </a:gridCol>
                <a:gridCol w="1515292">
                  <a:extLst>
                    <a:ext uri="{9D8B030D-6E8A-4147-A177-3AD203B41FA5}">
                      <a16:colId xmlns="" xmlns:a16="http://schemas.microsoft.com/office/drawing/2014/main" val="319977809"/>
                    </a:ext>
                  </a:extLst>
                </a:gridCol>
              </a:tblGrid>
              <a:tr h="385536">
                <a:tc rowSpan="2">
                  <a:txBody>
                    <a:bodyPr/>
                    <a:lstStyle/>
                    <a:p>
                      <a:pPr algn="ctr">
                        <a:spcAft>
                          <a:spcPts val="0"/>
                        </a:spcAft>
                      </a:pPr>
                      <a:r>
                        <a:rPr lang="en-IN" sz="1100">
                          <a:effectLst/>
                        </a:rPr>
                        <a:t>State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spcAft>
                          <a:spcPts val="0"/>
                        </a:spcAft>
                      </a:pPr>
                      <a:r>
                        <a:rPr lang="en-IN" sz="1100">
                          <a:effectLst/>
                        </a:rPr>
                        <a:t>Blue Water Use (BCM/Year)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gridSpan="2">
                  <a:txBody>
                    <a:bodyPr/>
                    <a:lstStyle/>
                    <a:p>
                      <a:pPr algn="ctr">
                        <a:spcAft>
                          <a:spcPts val="0"/>
                        </a:spcAft>
                      </a:pPr>
                      <a:r>
                        <a:rPr lang="en-IN" sz="1100">
                          <a:effectLst/>
                        </a:rPr>
                        <a:t>Blue Water Saving (%)</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 xmlns:a16="http://schemas.microsoft.com/office/drawing/2014/main" val="2330420356"/>
                  </a:ext>
                </a:extLst>
              </a:tr>
              <a:tr h="539751">
                <a:tc vMerge="1">
                  <a:txBody>
                    <a:bodyPr/>
                    <a:lstStyle/>
                    <a:p>
                      <a:endParaRPr lang="en-US"/>
                    </a:p>
                  </a:txBody>
                  <a:tcPr/>
                </a:tc>
                <a:tc>
                  <a:txBody>
                    <a:bodyPr/>
                    <a:lstStyle/>
                    <a:p>
                      <a:pPr algn="ctr">
                        <a:spcAft>
                          <a:spcPts val="0"/>
                        </a:spcAft>
                      </a:pPr>
                      <a:r>
                        <a:rPr lang="en-IN" sz="1100">
                          <a:effectLst/>
                        </a:rPr>
                        <a:t>Baseline</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0"/>
                        </a:spcAft>
                      </a:pPr>
                      <a:r>
                        <a:rPr lang="en-IN" sz="1100">
                          <a:effectLst/>
                        </a:rPr>
                        <a:t>Scenario 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0"/>
                        </a:spcAft>
                      </a:pPr>
                      <a:r>
                        <a:rPr lang="en-IN" sz="1100">
                          <a:effectLst/>
                        </a:rPr>
                        <a:t>Scenario II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0"/>
                        </a:spcAft>
                      </a:pPr>
                      <a:r>
                        <a:rPr lang="en-IN" sz="1100">
                          <a:effectLst/>
                        </a:rPr>
                        <a:t>Scenario 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spcAft>
                          <a:spcPts val="0"/>
                        </a:spcAft>
                      </a:pPr>
                      <a:r>
                        <a:rPr lang="en-IN" sz="1100">
                          <a:effectLst/>
                        </a:rPr>
                        <a:t>Scenario II</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564745001"/>
                  </a:ext>
                </a:extLst>
              </a:tr>
              <a:tr h="385536">
                <a:tc>
                  <a:txBody>
                    <a:bodyPr/>
                    <a:lstStyle/>
                    <a:p>
                      <a:pPr>
                        <a:spcAft>
                          <a:spcPts val="0"/>
                        </a:spcAft>
                      </a:pPr>
                      <a:r>
                        <a:rPr lang="en-IN" sz="1100">
                          <a:effectLst/>
                        </a:rPr>
                        <a:t>AP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10.06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8.15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6.08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238239483"/>
                  </a:ext>
                </a:extLst>
              </a:tr>
              <a:tr h="385536">
                <a:tc>
                  <a:txBody>
                    <a:bodyPr/>
                    <a:lstStyle/>
                    <a:p>
                      <a:pPr>
                        <a:spcAft>
                          <a:spcPts val="0"/>
                        </a:spcAft>
                      </a:pPr>
                      <a:r>
                        <a:rPr lang="en-IN" sz="1100">
                          <a:effectLst/>
                        </a:rPr>
                        <a:t>Telangana </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5.46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4.33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3.12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21</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101592972"/>
                  </a:ext>
                </a:extLst>
              </a:tr>
              <a:tr h="385536">
                <a:tc>
                  <a:txBody>
                    <a:bodyPr/>
                    <a:lstStyle/>
                    <a:p>
                      <a:pPr>
                        <a:spcAft>
                          <a:spcPts val="0"/>
                        </a:spcAft>
                      </a:pPr>
                      <a:r>
                        <a:rPr lang="en-IN" sz="1100">
                          <a:effectLst/>
                        </a:rPr>
                        <a:t>Bihar</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7.80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6.35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4.74</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39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663260408"/>
                  </a:ext>
                </a:extLst>
              </a:tr>
              <a:tr h="385536">
                <a:tc>
                  <a:txBody>
                    <a:bodyPr/>
                    <a:lstStyle/>
                    <a:p>
                      <a:pPr>
                        <a:spcAft>
                          <a:spcPts val="0"/>
                        </a:spcAft>
                      </a:pPr>
                      <a:r>
                        <a:rPr lang="en-IN" sz="1100">
                          <a:effectLst/>
                        </a:rPr>
                        <a:t>Gujarat</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13.22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10.35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7.48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22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44</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15803232"/>
                  </a:ext>
                </a:extLst>
              </a:tr>
              <a:tr h="385536">
                <a:tc>
                  <a:txBody>
                    <a:bodyPr/>
                    <a:lstStyle/>
                    <a:p>
                      <a:pPr>
                        <a:spcAft>
                          <a:spcPts val="0"/>
                        </a:spcAft>
                      </a:pPr>
                      <a:r>
                        <a:rPr lang="en-IN" sz="1100">
                          <a:effectLst/>
                        </a:rPr>
                        <a:t>Haryana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8.39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7.42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6.38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24</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880287913"/>
                  </a:ext>
                </a:extLst>
              </a:tr>
              <a:tr h="385536">
                <a:tc>
                  <a:txBody>
                    <a:bodyPr/>
                    <a:lstStyle/>
                    <a:p>
                      <a:pPr>
                        <a:spcAft>
                          <a:spcPts val="0"/>
                        </a:spcAft>
                      </a:pPr>
                      <a:r>
                        <a:rPr lang="en-IN" sz="1100">
                          <a:effectLst/>
                        </a:rPr>
                        <a:t>Karnataka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1.17</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0.97</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0.82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17</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30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84432106"/>
                  </a:ext>
                </a:extLst>
              </a:tr>
              <a:tr h="385536">
                <a:tc>
                  <a:txBody>
                    <a:bodyPr/>
                    <a:lstStyle/>
                    <a:p>
                      <a:pPr>
                        <a:spcAft>
                          <a:spcPts val="0"/>
                        </a:spcAft>
                      </a:pPr>
                      <a:r>
                        <a:rPr lang="en-IN" sz="1100">
                          <a:effectLst/>
                        </a:rPr>
                        <a:t>MP</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14.92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12.16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9.40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37</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141954147"/>
                  </a:ext>
                </a:extLst>
              </a:tr>
              <a:tr h="385536">
                <a:tc>
                  <a:txBody>
                    <a:bodyPr/>
                    <a:lstStyle/>
                    <a:p>
                      <a:pPr>
                        <a:spcAft>
                          <a:spcPts val="0"/>
                        </a:spcAft>
                      </a:pPr>
                      <a:r>
                        <a:rPr lang="en-IN" sz="1100">
                          <a:effectLst/>
                        </a:rPr>
                        <a:t>Maharashtra</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13.93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10.58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7.24</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24</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589016531"/>
                  </a:ext>
                </a:extLst>
              </a:tr>
              <a:tr h="385536">
                <a:tc>
                  <a:txBody>
                    <a:bodyPr/>
                    <a:lstStyle/>
                    <a:p>
                      <a:pPr>
                        <a:spcAft>
                          <a:spcPts val="0"/>
                        </a:spcAft>
                      </a:pPr>
                      <a:r>
                        <a:rPr lang="en-IN" sz="1100">
                          <a:effectLst/>
                        </a:rPr>
                        <a:t>Punjab</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14.26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11.58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8.26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42</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805499215"/>
                  </a:ext>
                </a:extLst>
              </a:tr>
              <a:tr h="385536">
                <a:tc>
                  <a:txBody>
                    <a:bodyPr/>
                    <a:lstStyle/>
                    <a:p>
                      <a:pPr>
                        <a:spcAft>
                          <a:spcPts val="0"/>
                        </a:spcAft>
                      </a:pPr>
                      <a:r>
                        <a:rPr lang="en-IN" sz="1100">
                          <a:effectLst/>
                        </a:rPr>
                        <a:t>Rajasthan</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15.71</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13.97</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13.13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11</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16</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479891645"/>
                  </a:ext>
                </a:extLst>
              </a:tr>
              <a:tr h="385536">
                <a:tc>
                  <a:txBody>
                    <a:bodyPr/>
                    <a:lstStyle/>
                    <a:p>
                      <a:pPr>
                        <a:spcAft>
                          <a:spcPts val="0"/>
                        </a:spcAft>
                      </a:pPr>
                      <a:r>
                        <a:rPr lang="en-IN" sz="1100">
                          <a:effectLst/>
                        </a:rPr>
                        <a:t>Tamil Nadu</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5.45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4.95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4.20</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9</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23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086374167"/>
                  </a:ext>
                </a:extLst>
              </a:tr>
              <a:tr h="385536">
                <a:tc>
                  <a:txBody>
                    <a:bodyPr/>
                    <a:lstStyle/>
                    <a:p>
                      <a:pPr>
                        <a:spcAft>
                          <a:spcPts val="0"/>
                        </a:spcAft>
                      </a:pPr>
                      <a:r>
                        <a:rPr lang="en-IN" sz="1100">
                          <a:effectLst/>
                        </a:rPr>
                        <a:t> </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110.35</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90.81</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70.83</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a:effectLst/>
                        </a:rPr>
                        <a:t>18</a:t>
                      </a:r>
                      <a:endParaRPr lang="en-IN"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spcAft>
                          <a:spcPts val="0"/>
                        </a:spcAft>
                      </a:pPr>
                      <a:r>
                        <a:rPr lang="en-IN" sz="1100" dirty="0">
                          <a:effectLst/>
                        </a:rPr>
                        <a:t>36</a:t>
                      </a:r>
                      <a:endParaRPr lang="en-IN"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434254103"/>
                  </a:ext>
                </a:extLst>
              </a:tr>
            </a:tbl>
          </a:graphicData>
        </a:graphic>
      </p:graphicFrame>
    </p:spTree>
    <p:extLst>
      <p:ext uri="{BB962C8B-B14F-4D97-AF65-F5344CB8AC3E}">
        <p14:creationId xmlns:p14="http://schemas.microsoft.com/office/powerpoint/2010/main" val="4080562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8265"/>
          </a:xfrm>
        </p:spPr>
        <p:txBody>
          <a:bodyPr>
            <a:normAutofit/>
          </a:bodyPr>
          <a:lstStyle/>
          <a:p>
            <a:r>
              <a:rPr lang="en-US" dirty="0"/>
              <a:t>NF Benefits for Water Use: Summary</a:t>
            </a:r>
          </a:p>
        </p:txBody>
      </p:sp>
      <p:sp>
        <p:nvSpPr>
          <p:cNvPr id="3" name="Content Placeholder 2"/>
          <p:cNvSpPr>
            <a:spLocks noGrp="1"/>
          </p:cNvSpPr>
          <p:nvPr>
            <p:ph idx="1"/>
          </p:nvPr>
        </p:nvSpPr>
        <p:spPr>
          <a:xfrm>
            <a:off x="0" y="1118265"/>
            <a:ext cx="9144000" cy="5739735"/>
          </a:xfrm>
        </p:spPr>
        <p:txBody>
          <a:bodyPr>
            <a:normAutofit fontScale="92500"/>
          </a:bodyPr>
          <a:lstStyle/>
          <a:p>
            <a:r>
              <a:rPr lang="en-US" sz="3600" dirty="0"/>
              <a:t>Improved soil structure means greater capacity to retain water, higher soil moisture, reduced dependence on irrigation</a:t>
            </a:r>
          </a:p>
          <a:p>
            <a:r>
              <a:rPr lang="en-US" sz="3600" dirty="0"/>
              <a:t>Reduced chemical inputs imply less water required</a:t>
            </a:r>
          </a:p>
          <a:p>
            <a:r>
              <a:rPr lang="en-US" sz="3600" dirty="0" err="1"/>
              <a:t>Agro</a:t>
            </a:r>
            <a:r>
              <a:rPr lang="en-US" sz="3600" dirty="0"/>
              <a:t>-ecologically appropriate cropping patterns imply reduction in water demand</a:t>
            </a:r>
          </a:p>
          <a:p>
            <a:r>
              <a:rPr lang="en-US" sz="3600" dirty="0"/>
              <a:t>Better farm design (permaculture) reduces water demand</a:t>
            </a:r>
          </a:p>
          <a:p>
            <a:r>
              <a:rPr lang="en-US" sz="3600" dirty="0"/>
              <a:t>Better water management practices (SCI, drip, sprinkler </a:t>
            </a:r>
            <a:r>
              <a:rPr lang="en-US" sz="3600" dirty="0" err="1"/>
              <a:t>etc</a:t>
            </a:r>
            <a:r>
              <a:rPr lang="en-US" sz="3600" dirty="0"/>
              <a:t>) lead to economy in water use</a:t>
            </a:r>
          </a:p>
          <a:p>
            <a:endParaRPr lang="en-US" sz="3600" dirty="0"/>
          </a:p>
          <a:p>
            <a:endParaRPr lang="en-US" sz="3600" dirty="0"/>
          </a:p>
          <a:p>
            <a:endParaRPr lang="en-US" dirty="0"/>
          </a:p>
          <a:p>
            <a:endParaRPr lang="en-US" dirty="0"/>
          </a:p>
        </p:txBody>
      </p:sp>
    </p:spTree>
    <p:extLst>
      <p:ext uri="{BB962C8B-B14F-4D97-AF65-F5344CB8AC3E}">
        <p14:creationId xmlns:p14="http://schemas.microsoft.com/office/powerpoint/2010/main" val="423272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7618"/>
          </a:xfrm>
        </p:spPr>
        <p:txBody>
          <a:bodyPr>
            <a:noAutofit/>
          </a:bodyPr>
          <a:lstStyle/>
          <a:p>
            <a:r>
              <a:rPr lang="en-GB" sz="3600" dirty="0"/>
              <a:t>References</a:t>
            </a:r>
            <a:endParaRPr lang="en-US" sz="3600" dirty="0"/>
          </a:p>
        </p:txBody>
      </p:sp>
      <p:sp>
        <p:nvSpPr>
          <p:cNvPr id="3" name="Content Placeholder 2"/>
          <p:cNvSpPr>
            <a:spLocks noGrp="1"/>
          </p:cNvSpPr>
          <p:nvPr>
            <p:ph idx="1"/>
          </p:nvPr>
        </p:nvSpPr>
        <p:spPr>
          <a:xfrm>
            <a:off x="0" y="837618"/>
            <a:ext cx="9144000" cy="6020381"/>
          </a:xfrm>
        </p:spPr>
        <p:txBody>
          <a:bodyPr>
            <a:noAutofit/>
          </a:bodyPr>
          <a:lstStyle/>
          <a:p>
            <a:r>
              <a:rPr lang="en-GB" sz="3000" b="1" dirty="0"/>
              <a:t>Benton, T. G. &amp; Bailey, R.</a:t>
            </a:r>
            <a:r>
              <a:rPr lang="en-GB" sz="3000" dirty="0"/>
              <a:t> 2019. The paradox of productivity: agricultural productivity promotes food system inefficiency. </a:t>
            </a:r>
            <a:r>
              <a:rPr lang="en-GB" sz="3000" i="1" dirty="0"/>
              <a:t>Global Sustainability</a:t>
            </a:r>
            <a:r>
              <a:rPr lang="en-GB" sz="3000" dirty="0"/>
              <a:t> </a:t>
            </a:r>
            <a:r>
              <a:rPr lang="en-GB" sz="3000" b="1" dirty="0"/>
              <a:t>2</a:t>
            </a:r>
            <a:r>
              <a:rPr lang="en-GB" sz="3000" dirty="0"/>
              <a:t>.</a:t>
            </a:r>
            <a:endParaRPr lang="en-IN" sz="3000" dirty="0"/>
          </a:p>
          <a:p>
            <a:r>
              <a:rPr lang="en-US" sz="3000" b="1" dirty="0"/>
              <a:t>Lent, J.</a:t>
            </a:r>
            <a:r>
              <a:rPr lang="en-US" sz="3000" dirty="0"/>
              <a:t> 2017. </a:t>
            </a:r>
            <a:r>
              <a:rPr lang="en-US" sz="3000" i="1" dirty="0"/>
              <a:t>The patterning instinct: a cultural history of humanity's search for meaning. </a:t>
            </a:r>
            <a:r>
              <a:rPr lang="en-US" sz="3000" dirty="0"/>
              <a:t>Amherst, New York, Prometheus.</a:t>
            </a:r>
            <a:endParaRPr lang="en-IN" sz="3000" dirty="0"/>
          </a:p>
          <a:p>
            <a:pPr lvl="0"/>
            <a:r>
              <a:rPr lang="en-GB" sz="3000" b="1" dirty="0"/>
              <a:t>Mann, C.C.</a:t>
            </a:r>
            <a:r>
              <a:rPr lang="en-GB" sz="3000" dirty="0"/>
              <a:t> 2018. </a:t>
            </a:r>
            <a:r>
              <a:rPr lang="en-GB" sz="3000" i="1" dirty="0"/>
              <a:t>The Wizard and the Prophet: two ground breaking scientists and their conflicting visions of the future of our planet.</a:t>
            </a:r>
            <a:r>
              <a:rPr lang="en-GB" sz="3000" dirty="0"/>
              <a:t> New York, Penguin. </a:t>
            </a:r>
          </a:p>
          <a:p>
            <a:r>
              <a:rPr lang="en-GB" sz="3000" dirty="0"/>
              <a:t>Mihir Shah et al</a:t>
            </a:r>
            <a:r>
              <a:rPr lang="en-IN" sz="3000" dirty="0"/>
              <a:t>. 2021. </a:t>
            </a:r>
            <a:r>
              <a:rPr lang="en-GB" sz="3000" dirty="0"/>
              <a:t>Water and Agricultural Transformation in India A Symbiotic Relationship, </a:t>
            </a:r>
            <a:r>
              <a:rPr lang="en-GB" sz="3000" i="1" dirty="0"/>
              <a:t>Economic and Political Weekly</a:t>
            </a:r>
            <a:r>
              <a:rPr lang="en-GB" sz="3000" dirty="0"/>
              <a:t>, July 17</a:t>
            </a:r>
            <a:endParaRPr lang="en-IN" sz="3000" dirty="0"/>
          </a:p>
          <a:p>
            <a:pPr lvl="0"/>
            <a:endParaRPr lang="en-IN" sz="2800" dirty="0"/>
          </a:p>
          <a:p>
            <a:pPr marL="457200" lvl="1" indent="0">
              <a:buNone/>
            </a:pPr>
            <a:endParaRPr lang="en-IN" dirty="0"/>
          </a:p>
        </p:txBody>
      </p:sp>
    </p:spTree>
    <p:extLst>
      <p:ext uri="{BB962C8B-B14F-4D97-AF65-F5344CB8AC3E}">
        <p14:creationId xmlns:p14="http://schemas.microsoft.com/office/powerpoint/2010/main" val="206061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3860"/>
          </a:xfrm>
        </p:spPr>
        <p:txBody>
          <a:bodyPr>
            <a:normAutofit/>
          </a:bodyPr>
          <a:lstStyle/>
          <a:p>
            <a:r>
              <a:rPr lang="en-US" sz="4800" dirty="0"/>
              <a:t>Crisis of Groundwater</a:t>
            </a:r>
          </a:p>
        </p:txBody>
      </p:sp>
      <p:sp>
        <p:nvSpPr>
          <p:cNvPr id="3" name="Content Placeholder 2"/>
          <p:cNvSpPr>
            <a:spLocks noGrp="1"/>
          </p:cNvSpPr>
          <p:nvPr>
            <p:ph idx="1"/>
          </p:nvPr>
        </p:nvSpPr>
        <p:spPr>
          <a:xfrm>
            <a:off x="0" y="1143000"/>
            <a:ext cx="9144000" cy="5715000"/>
          </a:xfrm>
        </p:spPr>
        <p:txBody>
          <a:bodyPr>
            <a:noAutofit/>
          </a:bodyPr>
          <a:lstStyle/>
          <a:p>
            <a:r>
              <a:rPr lang="en-US" sz="4000" dirty="0"/>
              <a:t>India’s annual consumption is more than that of China and the United States of America (the second and third largest groundwater using countries) put together</a:t>
            </a:r>
          </a:p>
          <a:p>
            <a:r>
              <a:rPr lang="en-US" sz="4000" dirty="0"/>
              <a:t>Deep drilling through borewells has meant that 60% of India’s districts suffer from falling water tables and/or water quality: arsenic, fluoride, manganese, uranium </a:t>
            </a:r>
            <a:r>
              <a:rPr lang="en-US" sz="4000" dirty="0" err="1"/>
              <a:t>etc</a:t>
            </a:r>
            <a:endParaRPr lang="en-US" sz="4000" dirty="0"/>
          </a:p>
          <a:p>
            <a:endParaRPr lang="en-US" sz="4000" dirty="0"/>
          </a:p>
          <a:p>
            <a:endParaRPr lang="en-US" sz="4000" dirty="0"/>
          </a:p>
          <a:p>
            <a:endParaRPr lang="en-US" sz="4000" dirty="0"/>
          </a:p>
        </p:txBody>
      </p:sp>
    </p:spTree>
    <p:extLst>
      <p:ext uri="{BB962C8B-B14F-4D97-AF65-F5344CB8AC3E}">
        <p14:creationId xmlns:p14="http://schemas.microsoft.com/office/powerpoint/2010/main" val="271405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7127"/>
          </a:xfrm>
        </p:spPr>
        <p:txBody>
          <a:bodyPr>
            <a:normAutofit fontScale="90000"/>
          </a:bodyPr>
          <a:lstStyle/>
          <a:p>
            <a:r>
              <a:rPr lang="en-US" dirty="0"/>
              <a:t>Man-made Crisis of Water</a:t>
            </a:r>
          </a:p>
        </p:txBody>
      </p:sp>
      <p:sp>
        <p:nvSpPr>
          <p:cNvPr id="3" name="Content Placeholder 2"/>
          <p:cNvSpPr>
            <a:spLocks noGrp="1"/>
          </p:cNvSpPr>
          <p:nvPr>
            <p:ph idx="1"/>
          </p:nvPr>
        </p:nvSpPr>
        <p:spPr>
          <a:xfrm>
            <a:off x="0" y="930729"/>
            <a:ext cx="9144000" cy="5927271"/>
          </a:xfrm>
        </p:spPr>
        <p:txBody>
          <a:bodyPr>
            <a:noAutofit/>
          </a:bodyPr>
          <a:lstStyle/>
          <a:p>
            <a:r>
              <a:rPr lang="en-US" sz="3800" dirty="0"/>
              <a:t>2/3rds of India has hard rock formations, where the natural rate of recharge is low</a:t>
            </a:r>
          </a:p>
          <a:p>
            <a:r>
              <a:rPr lang="en-US" sz="3800" dirty="0"/>
              <a:t>Competitive drilling by individual farmers of what is essentially a common-pool resource (CPR) has meant that aquifers have started drying up</a:t>
            </a:r>
          </a:p>
          <a:p>
            <a:r>
              <a:rPr lang="en-US" sz="3800" dirty="0"/>
              <a:t>Since most of our peninsular rivers get their post-monsoon base-flows from groundwater, even these rivers are also drying up</a:t>
            </a:r>
          </a:p>
          <a:p>
            <a:endParaRPr lang="en-US" sz="3600" dirty="0"/>
          </a:p>
          <a:p>
            <a:endParaRPr lang="en-US" sz="3600" dirty="0"/>
          </a:p>
          <a:p>
            <a:endParaRPr lang="en-US" sz="3300" dirty="0"/>
          </a:p>
        </p:txBody>
      </p:sp>
    </p:spTree>
    <p:extLst>
      <p:ext uri="{BB962C8B-B14F-4D97-AF65-F5344CB8AC3E}">
        <p14:creationId xmlns:p14="http://schemas.microsoft.com/office/powerpoint/2010/main" val="404226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1</a:t>
            </a:r>
          </a:p>
        </p:txBody>
      </p:sp>
      <p:pic>
        <p:nvPicPr>
          <p:cNvPr id="4" name="Challenges In Water Management-1">
            <a:hlinkClick r:id="" action="ppaction://media"/>
            <a:extLst>
              <a:ext uri="{FF2B5EF4-FFF2-40B4-BE49-F238E27FC236}">
                <a16:creationId xmlns="" xmlns:a16="http://schemas.microsoft.com/office/drawing/2014/main" id="{97E7E58F-FC2C-4D34-BDD0-1940443C3F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26328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Animation 2</a:t>
            </a:r>
            <a:br>
              <a:rPr lang="en-US" dirty="0"/>
            </a:br>
            <a:endParaRPr lang="en-US" dirty="0"/>
          </a:p>
        </p:txBody>
      </p:sp>
      <p:pic>
        <p:nvPicPr>
          <p:cNvPr id="4" name="River Drying Animation-1">
            <a:hlinkClick r:id="" action="ppaction://media"/>
            <a:extLst>
              <a:ext uri="{FF2B5EF4-FFF2-40B4-BE49-F238E27FC236}">
                <a16:creationId xmlns="" xmlns:a16="http://schemas.microsoft.com/office/drawing/2014/main" id="{B4D7CF44-9161-4186-A1B4-123256DD75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113067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1265"/>
          </a:xfrm>
        </p:spPr>
        <p:txBody>
          <a:bodyPr>
            <a:normAutofit/>
          </a:bodyPr>
          <a:lstStyle/>
          <a:p>
            <a:r>
              <a:rPr lang="en-US" dirty="0"/>
              <a:t>Deeper Roots of the 2 Crises</a:t>
            </a:r>
          </a:p>
        </p:txBody>
      </p:sp>
      <p:sp>
        <p:nvSpPr>
          <p:cNvPr id="3" name="Content Placeholder 2"/>
          <p:cNvSpPr>
            <a:spLocks noGrp="1"/>
          </p:cNvSpPr>
          <p:nvPr>
            <p:ph idx="1"/>
          </p:nvPr>
        </p:nvSpPr>
        <p:spPr>
          <a:xfrm>
            <a:off x="0" y="971265"/>
            <a:ext cx="9144000" cy="5886735"/>
          </a:xfrm>
        </p:spPr>
        <p:txBody>
          <a:bodyPr>
            <a:noAutofit/>
          </a:bodyPr>
          <a:lstStyle/>
          <a:p>
            <a:r>
              <a:rPr lang="en-US" sz="3600" dirty="0"/>
              <a:t>Roots of India’s water and farm crises lie in the crisis of the Green Revolution</a:t>
            </a:r>
          </a:p>
          <a:p>
            <a:r>
              <a:rPr lang="en-US" sz="3600" dirty="0"/>
              <a:t>Chemical agriculture reaching limits, yielding negative marginal returns in many areas; reduced yield response to fertilisers and pesticides</a:t>
            </a:r>
          </a:p>
          <a:p>
            <a:r>
              <a:rPr lang="en-US" sz="3600" dirty="0"/>
              <a:t>This means that more and more inputs are needed to yield the same output</a:t>
            </a:r>
          </a:p>
          <a:p>
            <a:r>
              <a:rPr lang="en-US" sz="3600" dirty="0"/>
              <a:t>This has led to a dramatic rise in costs of production, resulting in negative net incomes</a:t>
            </a:r>
            <a:endParaRPr lang="en-US" sz="3300" dirty="0"/>
          </a:p>
        </p:txBody>
      </p:sp>
    </p:spTree>
    <p:extLst>
      <p:ext uri="{BB962C8B-B14F-4D97-AF65-F5344CB8AC3E}">
        <p14:creationId xmlns:p14="http://schemas.microsoft.com/office/powerpoint/2010/main" val="140622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3860"/>
          </a:xfrm>
        </p:spPr>
        <p:txBody>
          <a:bodyPr>
            <a:normAutofit/>
          </a:bodyPr>
          <a:lstStyle/>
          <a:p>
            <a:r>
              <a:rPr lang="en-US" sz="4800" dirty="0"/>
              <a:t>Linking the two Crises</a:t>
            </a:r>
          </a:p>
        </p:txBody>
      </p:sp>
      <p:sp>
        <p:nvSpPr>
          <p:cNvPr id="3" name="Content Placeholder 2"/>
          <p:cNvSpPr>
            <a:spLocks noGrp="1"/>
          </p:cNvSpPr>
          <p:nvPr>
            <p:ph idx="1"/>
          </p:nvPr>
        </p:nvSpPr>
        <p:spPr>
          <a:xfrm>
            <a:off x="0" y="860451"/>
            <a:ext cx="9144000" cy="5997549"/>
          </a:xfrm>
        </p:spPr>
        <p:txBody>
          <a:bodyPr>
            <a:noAutofit/>
          </a:bodyPr>
          <a:lstStyle/>
          <a:p>
            <a:r>
              <a:rPr lang="en-US" sz="4000" dirty="0"/>
              <a:t>80% of farm water is consumed by just 3 crops: rice, wheat and sugarcane</a:t>
            </a:r>
          </a:p>
          <a:p>
            <a:pPr marL="457200" lvl="1" indent="0">
              <a:buNone/>
            </a:pPr>
            <a:r>
              <a:rPr lang="en-US" sz="3600" dirty="0" smtClean="0"/>
              <a:t>After the GR, these water-intensive crops are grown even in water-short regions</a:t>
            </a:r>
            <a:endParaRPr lang="en-US" sz="3600" dirty="0"/>
          </a:p>
          <a:p>
            <a:r>
              <a:rPr lang="en-US" sz="4000" dirty="0"/>
              <a:t>What is worse, mono-cropping has lowered resilience to both weather and market risk</a:t>
            </a:r>
          </a:p>
          <a:p>
            <a:r>
              <a:rPr lang="en-US" sz="4000" dirty="0"/>
              <a:t>Before the GR, India had a much more diversified cropping pattern, in line with local </a:t>
            </a:r>
            <a:r>
              <a:rPr lang="en-US" sz="4000" dirty="0" err="1"/>
              <a:t>agro</a:t>
            </a:r>
            <a:r>
              <a:rPr lang="en-US" sz="4000" dirty="0"/>
              <a:t>-ecology</a:t>
            </a:r>
          </a:p>
          <a:p>
            <a:endParaRPr lang="en-US" sz="4000" dirty="0"/>
          </a:p>
        </p:txBody>
      </p:sp>
    </p:spTree>
    <p:extLst>
      <p:ext uri="{BB962C8B-B14F-4D97-AF65-F5344CB8AC3E}">
        <p14:creationId xmlns:p14="http://schemas.microsoft.com/office/powerpoint/2010/main" val="1782010102"/>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2301</TotalTime>
  <Words>2378</Words>
  <Application>Microsoft Office PowerPoint</Application>
  <PresentationFormat>On-screen Show (4:3)</PresentationFormat>
  <Paragraphs>335</Paragraphs>
  <Slides>33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Garamond</vt:lpstr>
      <vt:lpstr>Times New Roman</vt:lpstr>
      <vt:lpstr>Default Theme</vt:lpstr>
      <vt:lpstr>   How Natural Farming holds the Key to Resolving India’s inter-linked  Farm and Water Crises   </vt:lpstr>
      <vt:lpstr>Water and Farming: A 2 Way Relationship</vt:lpstr>
      <vt:lpstr>Water in India: Basic Facts</vt:lpstr>
      <vt:lpstr>Crisis of Groundwater</vt:lpstr>
      <vt:lpstr>Man-made Crisis of Water</vt:lpstr>
      <vt:lpstr>Animation 1</vt:lpstr>
      <vt:lpstr>Animation 2 </vt:lpstr>
      <vt:lpstr>Deeper Roots of the 2 Crises</vt:lpstr>
      <vt:lpstr>Linking the two Crises</vt:lpstr>
      <vt:lpstr>The Farm Crisis is also a Health Crisis</vt:lpstr>
      <vt:lpstr>Pesticides: Disastrous Health Consequences</vt:lpstr>
      <vt:lpstr>So what do we need to change? GR Vision of Soils and the Farm System</vt:lpstr>
      <vt:lpstr>The Green Revolution Vision of Soils</vt:lpstr>
      <vt:lpstr>Soil Questions for the Green Revolution</vt:lpstr>
      <vt:lpstr>Current State of Soils</vt:lpstr>
      <vt:lpstr>Why Soils Matter</vt:lpstr>
      <vt:lpstr>Crucial Roles Played by Soils</vt:lpstr>
      <vt:lpstr>Paradox of Productivity</vt:lpstr>
      <vt:lpstr>Total System Productivity</vt:lpstr>
      <vt:lpstr>A Paradigm Shift in Agriculture</vt:lpstr>
      <vt:lpstr>Approach and Principles of Natural Farming</vt:lpstr>
      <vt:lpstr>Reactivating the Soil Food Web</vt:lpstr>
      <vt:lpstr>Reactivating the Soil Food Web</vt:lpstr>
      <vt:lpstr>PowerPoint Presentation</vt:lpstr>
      <vt:lpstr>Crop Diversification Need of the Hour</vt:lpstr>
      <vt:lpstr>Crop Diversification Need of the Hour</vt:lpstr>
      <vt:lpstr>Water Saving through Crop Diversification</vt:lpstr>
      <vt:lpstr>Estimating Water Savings</vt:lpstr>
      <vt:lpstr>Crop Replacement Scenarios by State and Season </vt:lpstr>
      <vt:lpstr>State- and season-wise Crop Replacements </vt:lpstr>
      <vt:lpstr>Estimating Water Savings</vt:lpstr>
      <vt:lpstr>NF Benefits for Water Use: Summary</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Mihir shah</dc:creator>
  <cp:lastModifiedBy>User</cp:lastModifiedBy>
  <cp:revision>422</cp:revision>
  <dcterms:created xsi:type="dcterms:W3CDTF">2016-07-16T05:07:18Z</dcterms:created>
  <dcterms:modified xsi:type="dcterms:W3CDTF">2022-04-19T11:06:18Z</dcterms:modified>
</cp:coreProperties>
</file>